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700" r:id="rId2"/>
    <p:sldId id="748" r:id="rId3"/>
    <p:sldId id="273" r:id="rId4"/>
    <p:sldId id="819" r:id="rId5"/>
    <p:sldId id="850" r:id="rId6"/>
    <p:sldId id="844" r:id="rId7"/>
    <p:sldId id="851" r:id="rId8"/>
    <p:sldId id="774" r:id="rId9"/>
    <p:sldId id="829" r:id="rId10"/>
    <p:sldId id="831" r:id="rId11"/>
    <p:sldId id="845" r:id="rId12"/>
    <p:sldId id="285" r:id="rId13"/>
    <p:sldId id="275" r:id="rId14"/>
    <p:sldId id="280" r:id="rId15"/>
    <p:sldId id="277" r:id="rId16"/>
    <p:sldId id="847" r:id="rId17"/>
    <p:sldId id="283" r:id="rId18"/>
    <p:sldId id="284" r:id="rId19"/>
    <p:sldId id="291" r:id="rId20"/>
    <p:sldId id="292" r:id="rId21"/>
    <p:sldId id="293" r:id="rId22"/>
    <p:sldId id="849" r:id="rId23"/>
    <p:sldId id="848" r:id="rId24"/>
    <p:sldId id="846" r:id="rId25"/>
  </p:sldIdLst>
  <p:sldSz cx="12192000" cy="6858000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F056B-2294-4AB4-BBDC-A07C4599F8F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B9C0740-40CF-4FB7-95EE-4C61A4603FC2}">
      <dgm:prSet custT="1"/>
      <dgm:spPr/>
      <dgm:t>
        <a:bodyPr/>
        <a:lstStyle/>
        <a:p>
          <a:pPr rtl="0">
            <a:spcAft>
              <a:spcPct val="35000"/>
            </a:spcAft>
          </a:pPr>
          <a:r>
            <a:rPr lang="it-IT" sz="1500" dirty="0">
              <a:latin typeface="+mn-lt"/>
            </a:rPr>
            <a:t>Con la </a:t>
          </a:r>
          <a:r>
            <a:rPr lang="it-IT" sz="1500" b="1" dirty="0">
              <a:latin typeface="+mn-lt"/>
            </a:rPr>
            <a:t>Legge Regionale n. 19/2006</a:t>
          </a:r>
          <a:r>
            <a:rPr lang="it-IT" sz="1500" dirty="0">
              <a:latin typeface="+mn-lt"/>
            </a:rPr>
            <a:t>, la Regione ha introdotto il </a:t>
          </a:r>
          <a:r>
            <a:rPr lang="it-IT" sz="1500" b="1" dirty="0">
              <a:latin typeface="+mn-lt"/>
            </a:rPr>
            <a:t>Sistema Idrico Multisettoriale Regionale </a:t>
          </a:r>
          <a:r>
            <a:rPr lang="it-IT" sz="1500" dirty="0">
              <a:latin typeface="+mn-lt"/>
            </a:rPr>
            <a:t>(SIMR) </a:t>
          </a:r>
        </a:p>
        <a:p>
          <a:pPr rtl="0">
            <a:spcAft>
              <a:spcPct val="35000"/>
            </a:spcAft>
          </a:pPr>
          <a:r>
            <a:rPr lang="it-IT" altLang="it-IT" sz="1500" i="1" dirty="0">
              <a:solidFill>
                <a:schemeClr val="tx1"/>
              </a:solidFill>
              <a:latin typeface="+mn-lt"/>
              <a:cs typeface="Lucida Sans Unicode" panose="020B0602030504020204" pitchFamily="34" charset="0"/>
            </a:rPr>
            <a:t>quale insieme delle opere di approvvigionamento idrico e adduzione che, singolarmente o perché parti di un sistema complesso, siano suscettibili di alimentare, direttamente o indirettamente, più aree territoriali o più categorie differenti di utenti</a:t>
          </a:r>
          <a:r>
            <a:rPr lang="it-IT" sz="1500" dirty="0">
              <a:solidFill>
                <a:schemeClr val="tx1"/>
              </a:solidFill>
              <a:latin typeface="+mn-lt"/>
            </a:rPr>
            <a:t>.</a:t>
          </a:r>
        </a:p>
      </dgm:t>
    </dgm:pt>
    <dgm:pt modelId="{7882F553-22EE-4A89-A998-D2E69A6D96A7}" type="parTrans" cxnId="{56069900-80EA-412B-8E59-8B6C6A722449}">
      <dgm:prSet/>
      <dgm:spPr/>
      <dgm:t>
        <a:bodyPr/>
        <a:lstStyle/>
        <a:p>
          <a:endParaRPr lang="it-IT"/>
        </a:p>
      </dgm:t>
    </dgm:pt>
    <dgm:pt modelId="{B0E6A2BE-5860-4BA6-A6A3-ECA876EDA873}" type="sibTrans" cxnId="{56069900-80EA-412B-8E59-8B6C6A722449}">
      <dgm:prSet/>
      <dgm:spPr/>
      <dgm:t>
        <a:bodyPr/>
        <a:lstStyle/>
        <a:p>
          <a:endParaRPr lang="it-IT"/>
        </a:p>
      </dgm:t>
    </dgm:pt>
    <dgm:pt modelId="{E2640825-6B5A-4991-8EE1-2B35479E7987}">
      <dgm:prSet custT="1"/>
      <dgm:spPr/>
      <dgm:t>
        <a:bodyPr/>
        <a:lstStyle/>
        <a:p>
          <a:pPr rtl="0">
            <a:spcAft>
              <a:spcPct val="15000"/>
            </a:spcAft>
          </a:pPr>
          <a:r>
            <a:rPr lang="it-IT" sz="1500" dirty="0"/>
            <a:t>Uso Idropotabile - Abbanoa S.p.A. ,Uso Irriguo - Consorzi di Bonifica, Uso Industriale - Consorzi Industriali, Uso Ambientale, etc.</a:t>
          </a:r>
        </a:p>
      </dgm:t>
    </dgm:pt>
    <dgm:pt modelId="{AEBEA075-3CF6-462F-882D-0672EB4E00FB}" type="parTrans" cxnId="{8FDF26B9-B1F5-43FB-B7C6-1715DFBD9EE8}">
      <dgm:prSet/>
      <dgm:spPr/>
      <dgm:t>
        <a:bodyPr/>
        <a:lstStyle/>
        <a:p>
          <a:endParaRPr lang="it-IT"/>
        </a:p>
      </dgm:t>
    </dgm:pt>
    <dgm:pt modelId="{3CD0B23F-BA30-458E-A2A6-711582B57AAD}" type="sibTrans" cxnId="{8FDF26B9-B1F5-43FB-B7C6-1715DFBD9EE8}">
      <dgm:prSet/>
      <dgm:spPr/>
      <dgm:t>
        <a:bodyPr/>
        <a:lstStyle/>
        <a:p>
          <a:endParaRPr lang="it-IT"/>
        </a:p>
      </dgm:t>
    </dgm:pt>
    <dgm:pt modelId="{5FCD8B1B-3C95-4A5C-9CD2-80E551731D69}">
      <dgm:prSet custT="1"/>
      <dgm:spPr/>
      <dgm:t>
        <a:bodyPr/>
        <a:lstStyle/>
        <a:p>
          <a:pPr rtl="0"/>
          <a:r>
            <a:rPr lang="it-IT" sz="1400" dirty="0"/>
            <a:t>Il territorio regionale è stato ripartito</a:t>
          </a:r>
          <a:r>
            <a:rPr lang="it-IT" sz="1400" b="1" dirty="0"/>
            <a:t> </a:t>
          </a:r>
          <a:r>
            <a:rPr lang="it-IT" sz="1400" dirty="0"/>
            <a:t>in</a:t>
          </a:r>
          <a:r>
            <a:rPr lang="it-IT" sz="1400" b="1" dirty="0"/>
            <a:t> 7 zone idrografiche </a:t>
          </a:r>
          <a:r>
            <a:rPr lang="it-IT" sz="1400" dirty="0"/>
            <a:t>denominate </a:t>
          </a:r>
          <a:r>
            <a:rPr lang="it-IT" sz="1400" b="1" i="1" dirty="0"/>
            <a:t>Sistemi</a:t>
          </a:r>
          <a:r>
            <a:rPr lang="it-IT" sz="1400" b="1" dirty="0"/>
            <a:t>:</a:t>
          </a:r>
          <a:endParaRPr lang="it-IT" sz="1400" dirty="0"/>
        </a:p>
      </dgm:t>
    </dgm:pt>
    <dgm:pt modelId="{A19B69EF-D581-4996-8C2D-CC277F25903C}" type="parTrans" cxnId="{4A930C6B-D571-4A9F-8DAB-009F0C987804}">
      <dgm:prSet/>
      <dgm:spPr/>
      <dgm:t>
        <a:bodyPr/>
        <a:lstStyle/>
        <a:p>
          <a:endParaRPr lang="it-IT"/>
        </a:p>
      </dgm:t>
    </dgm:pt>
    <dgm:pt modelId="{8B38268E-AC08-4EB8-8E51-9C3F34C6F33E}" type="sibTrans" cxnId="{4A930C6B-D571-4A9F-8DAB-009F0C987804}">
      <dgm:prSet/>
      <dgm:spPr/>
      <dgm:t>
        <a:bodyPr/>
        <a:lstStyle/>
        <a:p>
          <a:endParaRPr lang="it-IT"/>
        </a:p>
      </dgm:t>
    </dgm:pt>
    <dgm:pt modelId="{41CA24F7-7C0E-46C4-A50B-CE6D6FF1B11C}">
      <dgm:prSet custT="1"/>
      <dgm:spPr/>
      <dgm:t>
        <a:bodyPr/>
        <a:lstStyle/>
        <a:p>
          <a:pPr rtl="0"/>
          <a:r>
            <a:rPr lang="it-IT" sz="1200" dirty="0"/>
            <a:t>Sistema I - SULCIS-IGLESIENTE, 1.646 </a:t>
          </a:r>
          <a:r>
            <a:rPr lang="en-US" sz="1200" dirty="0"/>
            <a:t>Km</a:t>
          </a:r>
          <a:r>
            <a:rPr lang="en-US" sz="1200" baseline="30000" dirty="0"/>
            <a:t>2</a:t>
          </a:r>
          <a:endParaRPr lang="it-IT" sz="1200" dirty="0"/>
        </a:p>
      </dgm:t>
    </dgm:pt>
    <dgm:pt modelId="{BB1F3CD1-5E25-4CA8-9A18-411AEE8C1521}" type="parTrans" cxnId="{5939A7C4-BC1D-4AA8-A0F7-9E99FA014A5A}">
      <dgm:prSet/>
      <dgm:spPr/>
      <dgm:t>
        <a:bodyPr/>
        <a:lstStyle/>
        <a:p>
          <a:endParaRPr lang="it-IT"/>
        </a:p>
      </dgm:t>
    </dgm:pt>
    <dgm:pt modelId="{30E1547C-0921-4796-8BA8-5114AA96D147}" type="sibTrans" cxnId="{5939A7C4-BC1D-4AA8-A0F7-9E99FA014A5A}">
      <dgm:prSet/>
      <dgm:spPr/>
      <dgm:t>
        <a:bodyPr/>
        <a:lstStyle/>
        <a:p>
          <a:endParaRPr lang="it-IT"/>
        </a:p>
      </dgm:t>
    </dgm:pt>
    <dgm:pt modelId="{2514B148-D68F-409B-A33D-A04205188DD0}">
      <dgm:prSet custT="1"/>
      <dgm:spPr/>
      <dgm:t>
        <a:bodyPr/>
        <a:lstStyle/>
        <a:p>
          <a:pPr rtl="0"/>
          <a:r>
            <a:rPr lang="it-IT" sz="1200" dirty="0"/>
            <a:t>Sistema II - TIRSO, 5.372 </a:t>
          </a:r>
          <a:r>
            <a:rPr lang="en-US" sz="1200" dirty="0"/>
            <a:t>Km</a:t>
          </a:r>
          <a:r>
            <a:rPr lang="en-US" sz="1200" baseline="30000" dirty="0"/>
            <a:t>2</a:t>
          </a:r>
          <a:endParaRPr lang="it-IT" sz="1200" dirty="0"/>
        </a:p>
      </dgm:t>
    </dgm:pt>
    <dgm:pt modelId="{99381205-3503-4BF3-A5E3-423C4A1B2297}" type="parTrans" cxnId="{00F035C7-2F83-49C6-811F-A2EA6BC920D5}">
      <dgm:prSet/>
      <dgm:spPr/>
      <dgm:t>
        <a:bodyPr/>
        <a:lstStyle/>
        <a:p>
          <a:endParaRPr lang="it-IT"/>
        </a:p>
      </dgm:t>
    </dgm:pt>
    <dgm:pt modelId="{5BD84DFE-F296-4640-A46C-4A1789956D98}" type="sibTrans" cxnId="{00F035C7-2F83-49C6-811F-A2EA6BC920D5}">
      <dgm:prSet/>
      <dgm:spPr/>
      <dgm:t>
        <a:bodyPr/>
        <a:lstStyle/>
        <a:p>
          <a:endParaRPr lang="it-IT"/>
        </a:p>
      </dgm:t>
    </dgm:pt>
    <dgm:pt modelId="{7514E7E4-E687-488F-BB5D-201DC3C16DBA}">
      <dgm:prSet custT="1"/>
      <dgm:spPr/>
      <dgm:t>
        <a:bodyPr/>
        <a:lstStyle/>
        <a:p>
          <a:pPr rtl="0"/>
          <a:r>
            <a:rPr lang="it-IT" sz="1200" dirty="0"/>
            <a:t>Sistema III - COGHINAS MANNU TEMO, 5.402 </a:t>
          </a:r>
          <a:r>
            <a:rPr lang="en-US" sz="1200" dirty="0"/>
            <a:t>Km</a:t>
          </a:r>
          <a:r>
            <a:rPr lang="en-US" sz="1200" baseline="30000" dirty="0"/>
            <a:t>2</a:t>
          </a:r>
          <a:endParaRPr lang="it-IT" sz="1200" dirty="0"/>
        </a:p>
      </dgm:t>
    </dgm:pt>
    <dgm:pt modelId="{A87C3308-369C-4842-B88E-6FB0A96FFA8B}" type="parTrans" cxnId="{88FDCF15-C77E-4D8F-B3CD-24A57913F361}">
      <dgm:prSet/>
      <dgm:spPr/>
      <dgm:t>
        <a:bodyPr/>
        <a:lstStyle/>
        <a:p>
          <a:endParaRPr lang="it-IT"/>
        </a:p>
      </dgm:t>
    </dgm:pt>
    <dgm:pt modelId="{06AE6A52-87F6-4760-BCF9-11B79D5A04F7}" type="sibTrans" cxnId="{88FDCF15-C77E-4D8F-B3CD-24A57913F361}">
      <dgm:prSet/>
      <dgm:spPr/>
      <dgm:t>
        <a:bodyPr/>
        <a:lstStyle/>
        <a:p>
          <a:endParaRPr lang="it-IT"/>
        </a:p>
      </dgm:t>
    </dgm:pt>
    <dgm:pt modelId="{5F8186AD-12C2-497D-99F8-2A0B69F65918}">
      <dgm:prSet custT="1"/>
      <dgm:spPr/>
      <dgm:t>
        <a:bodyPr/>
        <a:lstStyle/>
        <a:p>
          <a:pPr rtl="0"/>
          <a:r>
            <a:rPr lang="it-IT" sz="1200" dirty="0"/>
            <a:t>Sistema IV - LISCIA, 2.253 </a:t>
          </a:r>
          <a:r>
            <a:rPr lang="en-US" sz="1200" dirty="0"/>
            <a:t>Km</a:t>
          </a:r>
          <a:r>
            <a:rPr lang="en-US" sz="1200" baseline="30000" dirty="0"/>
            <a:t>2</a:t>
          </a:r>
          <a:endParaRPr lang="it-IT" sz="1200" dirty="0"/>
        </a:p>
      </dgm:t>
    </dgm:pt>
    <dgm:pt modelId="{BA5EF20E-D4AC-4063-841E-8D39D87FB871}" type="parTrans" cxnId="{D4CE8C74-9915-4141-858E-47808E7B6D2C}">
      <dgm:prSet/>
      <dgm:spPr/>
      <dgm:t>
        <a:bodyPr/>
        <a:lstStyle/>
        <a:p>
          <a:endParaRPr lang="it-IT"/>
        </a:p>
      </dgm:t>
    </dgm:pt>
    <dgm:pt modelId="{7225F92B-81D7-41A0-B16A-14B65DA484E5}" type="sibTrans" cxnId="{D4CE8C74-9915-4141-858E-47808E7B6D2C}">
      <dgm:prSet/>
      <dgm:spPr/>
      <dgm:t>
        <a:bodyPr/>
        <a:lstStyle/>
        <a:p>
          <a:endParaRPr lang="it-IT"/>
        </a:p>
      </dgm:t>
    </dgm:pt>
    <dgm:pt modelId="{74C7ABE7-9C18-42D3-8DE3-44A45E3024F5}">
      <dgm:prSet custT="1"/>
      <dgm:spPr/>
      <dgm:t>
        <a:bodyPr/>
        <a:lstStyle/>
        <a:p>
          <a:pPr rtl="0"/>
          <a:r>
            <a:rPr lang="it-IT" sz="1200" dirty="0"/>
            <a:t>Sistema V - POSADA-CEDRINO, 2.423 </a:t>
          </a:r>
          <a:r>
            <a:rPr lang="en-US" sz="1200" dirty="0"/>
            <a:t>Km</a:t>
          </a:r>
          <a:r>
            <a:rPr lang="en-US" sz="1200" baseline="30000" dirty="0"/>
            <a:t>2</a:t>
          </a:r>
          <a:endParaRPr lang="it-IT" sz="1200" dirty="0"/>
        </a:p>
      </dgm:t>
    </dgm:pt>
    <dgm:pt modelId="{B1D7B780-D0B2-4D71-8A17-237770077D67}" type="parTrans" cxnId="{21E95D03-8F11-4DE4-BDF6-92EB3B6FB63E}">
      <dgm:prSet/>
      <dgm:spPr/>
      <dgm:t>
        <a:bodyPr/>
        <a:lstStyle/>
        <a:p>
          <a:endParaRPr lang="it-IT"/>
        </a:p>
      </dgm:t>
    </dgm:pt>
    <dgm:pt modelId="{FEBDE091-5C30-4510-9E27-BAB8A71F9E27}" type="sibTrans" cxnId="{21E95D03-8F11-4DE4-BDF6-92EB3B6FB63E}">
      <dgm:prSet/>
      <dgm:spPr/>
      <dgm:t>
        <a:bodyPr/>
        <a:lstStyle/>
        <a:p>
          <a:endParaRPr lang="it-IT"/>
        </a:p>
      </dgm:t>
    </dgm:pt>
    <dgm:pt modelId="{B68A8B51-2ADE-423C-B591-636CB615874B}">
      <dgm:prSet custT="1"/>
      <dgm:spPr/>
      <dgm:t>
        <a:bodyPr/>
        <a:lstStyle/>
        <a:p>
          <a:pPr rtl="0"/>
          <a:r>
            <a:rPr lang="it-IT" sz="1200" dirty="0"/>
            <a:t>Sistema VI - SUD ORIENTALE, 1.035 </a:t>
          </a:r>
          <a:r>
            <a:rPr lang="en-US" sz="1200" dirty="0"/>
            <a:t>Km</a:t>
          </a:r>
          <a:r>
            <a:rPr lang="en-US" sz="1200" baseline="30000" dirty="0"/>
            <a:t>2</a:t>
          </a:r>
          <a:endParaRPr lang="it-IT" sz="1200" dirty="0"/>
        </a:p>
      </dgm:t>
    </dgm:pt>
    <dgm:pt modelId="{5BF8749A-B5A2-48C5-AF81-18B598488535}" type="parTrans" cxnId="{B3B3DCB8-A777-4654-8532-AB42053F4FE0}">
      <dgm:prSet/>
      <dgm:spPr/>
      <dgm:t>
        <a:bodyPr/>
        <a:lstStyle/>
        <a:p>
          <a:endParaRPr lang="it-IT"/>
        </a:p>
      </dgm:t>
    </dgm:pt>
    <dgm:pt modelId="{E0BCC60C-6B28-4933-9934-9A268AAA8BD6}" type="sibTrans" cxnId="{B3B3DCB8-A777-4654-8532-AB42053F4FE0}">
      <dgm:prSet/>
      <dgm:spPr/>
      <dgm:t>
        <a:bodyPr/>
        <a:lstStyle/>
        <a:p>
          <a:endParaRPr lang="it-IT"/>
        </a:p>
      </dgm:t>
    </dgm:pt>
    <dgm:pt modelId="{88981492-A2A3-4583-ACDF-D527160BCBDC}">
      <dgm:prSet custT="1"/>
      <dgm:spPr/>
      <dgm:t>
        <a:bodyPr/>
        <a:lstStyle/>
        <a:p>
          <a:pPr rtl="0"/>
          <a:r>
            <a:rPr lang="it-IT" sz="1200" dirty="0"/>
            <a:t>Sistema VII - FLUMENDOSA-CAMPIDANO-CIXERRI, 5.960 </a:t>
          </a:r>
          <a:r>
            <a:rPr lang="en-US" sz="1200" dirty="0"/>
            <a:t>Km</a:t>
          </a:r>
          <a:r>
            <a:rPr lang="en-US" sz="1200" baseline="30000" dirty="0"/>
            <a:t>2</a:t>
          </a:r>
          <a:endParaRPr lang="it-IT" sz="1200" dirty="0"/>
        </a:p>
      </dgm:t>
    </dgm:pt>
    <dgm:pt modelId="{B73382A6-0C13-44A3-876C-2DB056680B08}" type="parTrans" cxnId="{2A390808-C791-4BBD-9108-3CC2E4D4AA1A}">
      <dgm:prSet/>
      <dgm:spPr/>
      <dgm:t>
        <a:bodyPr/>
        <a:lstStyle/>
        <a:p>
          <a:endParaRPr lang="it-IT"/>
        </a:p>
      </dgm:t>
    </dgm:pt>
    <dgm:pt modelId="{5D3740B1-81D4-4B5B-A093-CDCBD79853EA}" type="sibTrans" cxnId="{2A390808-C791-4BBD-9108-3CC2E4D4AA1A}">
      <dgm:prSet/>
      <dgm:spPr/>
      <dgm:t>
        <a:bodyPr/>
        <a:lstStyle/>
        <a:p>
          <a:endParaRPr lang="it-IT"/>
        </a:p>
      </dgm:t>
    </dgm:pt>
    <dgm:pt modelId="{DE59FA5B-393D-4C3A-9D51-19FA7824269B}" type="pres">
      <dgm:prSet presAssocID="{886F056B-2294-4AB4-BBDC-A07C4599F8F5}" presName="compositeShape" presStyleCnt="0">
        <dgm:presLayoutVars>
          <dgm:dir/>
          <dgm:resizeHandles/>
        </dgm:presLayoutVars>
      </dgm:prSet>
      <dgm:spPr/>
    </dgm:pt>
    <dgm:pt modelId="{B63832C9-C110-4249-9C48-28B290FA19C6}" type="pres">
      <dgm:prSet presAssocID="{886F056B-2294-4AB4-BBDC-A07C4599F8F5}" presName="pyramid" presStyleLbl="node1" presStyleIdx="0" presStyleCnt="1"/>
      <dgm:spPr>
        <a:solidFill>
          <a:schemeClr val="accent1">
            <a:lumMod val="40000"/>
            <a:lumOff val="60000"/>
          </a:schemeClr>
        </a:solidFill>
      </dgm:spPr>
    </dgm:pt>
    <dgm:pt modelId="{410C8214-5BD5-4232-8BB1-E23F4D6E4EC7}" type="pres">
      <dgm:prSet presAssocID="{886F056B-2294-4AB4-BBDC-A07C4599F8F5}" presName="theList" presStyleCnt="0"/>
      <dgm:spPr/>
    </dgm:pt>
    <dgm:pt modelId="{9801FCCF-7C79-4F55-B134-FB22A0B4BCC5}" type="pres">
      <dgm:prSet presAssocID="{8B9C0740-40CF-4FB7-95EE-4C61A4603FC2}" presName="aNode" presStyleLbl="fgAcc1" presStyleIdx="0" presStyleCnt="2" custScaleX="218606" custScaleY="2000000" custLinFactNeighborX="-25461" custLinFactNeighborY="99988">
        <dgm:presLayoutVars>
          <dgm:bulletEnabled val="1"/>
        </dgm:presLayoutVars>
      </dgm:prSet>
      <dgm:spPr/>
    </dgm:pt>
    <dgm:pt modelId="{5ED46716-CB25-41A2-8678-4C5BF994A978}" type="pres">
      <dgm:prSet presAssocID="{8B9C0740-40CF-4FB7-95EE-4C61A4603FC2}" presName="aSpace" presStyleCnt="0"/>
      <dgm:spPr/>
    </dgm:pt>
    <dgm:pt modelId="{9617BFEB-3B64-4545-AECD-CF80841DA1A2}" type="pres">
      <dgm:prSet presAssocID="{5FCD8B1B-3C95-4A5C-9CD2-80E551731D69}" presName="aNode" presStyleLbl="fgAcc1" presStyleIdx="1" presStyleCnt="2" custScaleX="222277" custScaleY="2000000" custLinFactY="220162" custLinFactNeighborX="-44085" custLinFactNeighborY="300000">
        <dgm:presLayoutVars>
          <dgm:bulletEnabled val="1"/>
        </dgm:presLayoutVars>
      </dgm:prSet>
      <dgm:spPr/>
    </dgm:pt>
    <dgm:pt modelId="{BCCF843B-0EBD-435B-831C-C16B05C60C3A}" type="pres">
      <dgm:prSet presAssocID="{5FCD8B1B-3C95-4A5C-9CD2-80E551731D69}" presName="aSpace" presStyleCnt="0"/>
      <dgm:spPr/>
    </dgm:pt>
  </dgm:ptLst>
  <dgm:cxnLst>
    <dgm:cxn modelId="{56069900-80EA-412B-8E59-8B6C6A722449}" srcId="{886F056B-2294-4AB4-BBDC-A07C4599F8F5}" destId="{8B9C0740-40CF-4FB7-95EE-4C61A4603FC2}" srcOrd="0" destOrd="0" parTransId="{7882F553-22EE-4A89-A998-D2E69A6D96A7}" sibTransId="{B0E6A2BE-5860-4BA6-A6A3-ECA876EDA873}"/>
    <dgm:cxn modelId="{21E95D03-8F11-4DE4-BDF6-92EB3B6FB63E}" srcId="{5FCD8B1B-3C95-4A5C-9CD2-80E551731D69}" destId="{74C7ABE7-9C18-42D3-8DE3-44A45E3024F5}" srcOrd="4" destOrd="0" parTransId="{B1D7B780-D0B2-4D71-8A17-237770077D67}" sibTransId="{FEBDE091-5C30-4510-9E27-BAB8A71F9E27}"/>
    <dgm:cxn modelId="{2A390808-C791-4BBD-9108-3CC2E4D4AA1A}" srcId="{5FCD8B1B-3C95-4A5C-9CD2-80E551731D69}" destId="{88981492-A2A3-4583-ACDF-D527160BCBDC}" srcOrd="6" destOrd="0" parTransId="{B73382A6-0C13-44A3-876C-2DB056680B08}" sibTransId="{5D3740B1-81D4-4B5B-A093-CDCBD79853EA}"/>
    <dgm:cxn modelId="{88FDCF15-C77E-4D8F-B3CD-24A57913F361}" srcId="{5FCD8B1B-3C95-4A5C-9CD2-80E551731D69}" destId="{7514E7E4-E687-488F-BB5D-201DC3C16DBA}" srcOrd="2" destOrd="0" parTransId="{A87C3308-369C-4842-B88E-6FB0A96FFA8B}" sibTransId="{06AE6A52-87F6-4760-BCF9-11B79D5A04F7}"/>
    <dgm:cxn modelId="{0A3CB32E-DF88-41AB-A318-27E4436C610F}" type="presOf" srcId="{5F8186AD-12C2-497D-99F8-2A0B69F65918}" destId="{9617BFEB-3B64-4545-AECD-CF80841DA1A2}" srcOrd="0" destOrd="4" presId="urn:microsoft.com/office/officeart/2005/8/layout/pyramid2"/>
    <dgm:cxn modelId="{D9E65333-595A-43E3-B1A3-B2E49A7289FE}" type="presOf" srcId="{886F056B-2294-4AB4-BBDC-A07C4599F8F5}" destId="{DE59FA5B-393D-4C3A-9D51-19FA7824269B}" srcOrd="0" destOrd="0" presId="urn:microsoft.com/office/officeart/2005/8/layout/pyramid2"/>
    <dgm:cxn modelId="{B05FBE3A-293C-4C1A-AFB5-0D08C34B622F}" type="presOf" srcId="{B68A8B51-2ADE-423C-B591-636CB615874B}" destId="{9617BFEB-3B64-4545-AECD-CF80841DA1A2}" srcOrd="0" destOrd="6" presId="urn:microsoft.com/office/officeart/2005/8/layout/pyramid2"/>
    <dgm:cxn modelId="{EE371E60-67D4-4DEF-AFD2-E99CD9B5C282}" type="presOf" srcId="{41CA24F7-7C0E-46C4-A50B-CE6D6FF1B11C}" destId="{9617BFEB-3B64-4545-AECD-CF80841DA1A2}" srcOrd="0" destOrd="1" presId="urn:microsoft.com/office/officeart/2005/8/layout/pyramid2"/>
    <dgm:cxn modelId="{4A930C6B-D571-4A9F-8DAB-009F0C987804}" srcId="{886F056B-2294-4AB4-BBDC-A07C4599F8F5}" destId="{5FCD8B1B-3C95-4A5C-9CD2-80E551731D69}" srcOrd="1" destOrd="0" parTransId="{A19B69EF-D581-4996-8C2D-CC277F25903C}" sibTransId="{8B38268E-AC08-4EB8-8E51-9C3F34C6F33E}"/>
    <dgm:cxn modelId="{D4CE8C74-9915-4141-858E-47808E7B6D2C}" srcId="{5FCD8B1B-3C95-4A5C-9CD2-80E551731D69}" destId="{5F8186AD-12C2-497D-99F8-2A0B69F65918}" srcOrd="3" destOrd="0" parTransId="{BA5EF20E-D4AC-4063-841E-8D39D87FB871}" sibTransId="{7225F92B-81D7-41A0-B16A-14B65DA484E5}"/>
    <dgm:cxn modelId="{355BA255-089C-4928-B236-DAF28A59F513}" type="presOf" srcId="{88981492-A2A3-4583-ACDF-D527160BCBDC}" destId="{9617BFEB-3B64-4545-AECD-CF80841DA1A2}" srcOrd="0" destOrd="7" presId="urn:microsoft.com/office/officeart/2005/8/layout/pyramid2"/>
    <dgm:cxn modelId="{6B1A0D56-9BC3-4E04-BC12-6CEF49905B22}" type="presOf" srcId="{7514E7E4-E687-488F-BB5D-201DC3C16DBA}" destId="{9617BFEB-3B64-4545-AECD-CF80841DA1A2}" srcOrd="0" destOrd="3" presId="urn:microsoft.com/office/officeart/2005/8/layout/pyramid2"/>
    <dgm:cxn modelId="{29515D7D-9FF0-4F8E-A362-CBA841C63FC5}" type="presOf" srcId="{5FCD8B1B-3C95-4A5C-9CD2-80E551731D69}" destId="{9617BFEB-3B64-4545-AECD-CF80841DA1A2}" srcOrd="0" destOrd="0" presId="urn:microsoft.com/office/officeart/2005/8/layout/pyramid2"/>
    <dgm:cxn modelId="{C851B089-DE30-47E8-8EBD-24693BC0F3FB}" type="presOf" srcId="{2514B148-D68F-409B-A33D-A04205188DD0}" destId="{9617BFEB-3B64-4545-AECD-CF80841DA1A2}" srcOrd="0" destOrd="2" presId="urn:microsoft.com/office/officeart/2005/8/layout/pyramid2"/>
    <dgm:cxn modelId="{C5C8F389-F105-40BC-93B9-A5037953D305}" type="presOf" srcId="{E2640825-6B5A-4991-8EE1-2B35479E7987}" destId="{9801FCCF-7C79-4F55-B134-FB22A0B4BCC5}" srcOrd="0" destOrd="1" presId="urn:microsoft.com/office/officeart/2005/8/layout/pyramid2"/>
    <dgm:cxn modelId="{B3B3DCB8-A777-4654-8532-AB42053F4FE0}" srcId="{5FCD8B1B-3C95-4A5C-9CD2-80E551731D69}" destId="{B68A8B51-2ADE-423C-B591-636CB615874B}" srcOrd="5" destOrd="0" parTransId="{5BF8749A-B5A2-48C5-AF81-18B598488535}" sibTransId="{E0BCC60C-6B28-4933-9934-9A268AAA8BD6}"/>
    <dgm:cxn modelId="{8FDF26B9-B1F5-43FB-B7C6-1715DFBD9EE8}" srcId="{8B9C0740-40CF-4FB7-95EE-4C61A4603FC2}" destId="{E2640825-6B5A-4991-8EE1-2B35479E7987}" srcOrd="0" destOrd="0" parTransId="{AEBEA075-3CF6-462F-882D-0672EB4E00FB}" sibTransId="{3CD0B23F-BA30-458E-A2A6-711582B57AAD}"/>
    <dgm:cxn modelId="{5939A7C4-BC1D-4AA8-A0F7-9E99FA014A5A}" srcId="{5FCD8B1B-3C95-4A5C-9CD2-80E551731D69}" destId="{41CA24F7-7C0E-46C4-A50B-CE6D6FF1B11C}" srcOrd="0" destOrd="0" parTransId="{BB1F3CD1-5E25-4CA8-9A18-411AEE8C1521}" sibTransId="{30E1547C-0921-4796-8BA8-5114AA96D147}"/>
    <dgm:cxn modelId="{00F035C7-2F83-49C6-811F-A2EA6BC920D5}" srcId="{5FCD8B1B-3C95-4A5C-9CD2-80E551731D69}" destId="{2514B148-D68F-409B-A33D-A04205188DD0}" srcOrd="1" destOrd="0" parTransId="{99381205-3503-4BF3-A5E3-423C4A1B2297}" sibTransId="{5BD84DFE-F296-4640-A46C-4A1789956D98}"/>
    <dgm:cxn modelId="{6E4962C7-B6E7-4FB2-861A-EC40EE71E1F1}" type="presOf" srcId="{8B9C0740-40CF-4FB7-95EE-4C61A4603FC2}" destId="{9801FCCF-7C79-4F55-B134-FB22A0B4BCC5}" srcOrd="0" destOrd="0" presId="urn:microsoft.com/office/officeart/2005/8/layout/pyramid2"/>
    <dgm:cxn modelId="{74D64DE1-EA94-42D7-A3AB-D39C2445F36C}" type="presOf" srcId="{74C7ABE7-9C18-42D3-8DE3-44A45E3024F5}" destId="{9617BFEB-3B64-4545-AECD-CF80841DA1A2}" srcOrd="0" destOrd="5" presId="urn:microsoft.com/office/officeart/2005/8/layout/pyramid2"/>
    <dgm:cxn modelId="{54383817-0F0E-4129-B983-22AC9B572525}" type="presParOf" srcId="{DE59FA5B-393D-4C3A-9D51-19FA7824269B}" destId="{B63832C9-C110-4249-9C48-28B290FA19C6}" srcOrd="0" destOrd="0" presId="urn:microsoft.com/office/officeart/2005/8/layout/pyramid2"/>
    <dgm:cxn modelId="{B927997B-AD69-432D-A186-376E831978E2}" type="presParOf" srcId="{DE59FA5B-393D-4C3A-9D51-19FA7824269B}" destId="{410C8214-5BD5-4232-8BB1-E23F4D6E4EC7}" srcOrd="1" destOrd="0" presId="urn:microsoft.com/office/officeart/2005/8/layout/pyramid2"/>
    <dgm:cxn modelId="{27E578A1-A4CA-4FBE-A090-AA4863E9E747}" type="presParOf" srcId="{410C8214-5BD5-4232-8BB1-E23F4D6E4EC7}" destId="{9801FCCF-7C79-4F55-B134-FB22A0B4BCC5}" srcOrd="0" destOrd="0" presId="urn:microsoft.com/office/officeart/2005/8/layout/pyramid2"/>
    <dgm:cxn modelId="{58A7BA39-14FB-4B92-93E7-7607EAF60F7D}" type="presParOf" srcId="{410C8214-5BD5-4232-8BB1-E23F4D6E4EC7}" destId="{5ED46716-CB25-41A2-8678-4C5BF994A978}" srcOrd="1" destOrd="0" presId="urn:microsoft.com/office/officeart/2005/8/layout/pyramid2"/>
    <dgm:cxn modelId="{33F09030-3E7C-40E3-B91C-774507BE9F9D}" type="presParOf" srcId="{410C8214-5BD5-4232-8BB1-E23F4D6E4EC7}" destId="{9617BFEB-3B64-4545-AECD-CF80841DA1A2}" srcOrd="2" destOrd="0" presId="urn:microsoft.com/office/officeart/2005/8/layout/pyramid2"/>
    <dgm:cxn modelId="{51239B71-8BAE-482C-9F38-E6A940E0AB1C}" type="presParOf" srcId="{410C8214-5BD5-4232-8BB1-E23F4D6E4EC7}" destId="{BCCF843B-0EBD-435B-831C-C16B05C60C3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832C9-C110-4249-9C48-28B290FA19C6}">
      <dsp:nvSpPr>
        <dsp:cNvPr id="0" name=""/>
        <dsp:cNvSpPr/>
      </dsp:nvSpPr>
      <dsp:spPr>
        <a:xfrm>
          <a:off x="-186173" y="0"/>
          <a:ext cx="5335666" cy="5335666"/>
        </a:xfrm>
        <a:prstGeom prst="triangl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1FCCF-7C79-4F55-B134-FB22A0B4BCC5}">
      <dsp:nvSpPr>
        <dsp:cNvPr id="0" name=""/>
        <dsp:cNvSpPr/>
      </dsp:nvSpPr>
      <dsp:spPr>
        <a:xfrm>
          <a:off x="0" y="547112"/>
          <a:ext cx="7581655" cy="21207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+mn-lt"/>
            </a:rPr>
            <a:t>Con la </a:t>
          </a:r>
          <a:r>
            <a:rPr lang="it-IT" sz="1500" b="1" kern="1200" dirty="0">
              <a:latin typeface="+mn-lt"/>
            </a:rPr>
            <a:t>Legge Regionale n. 19/2006</a:t>
          </a:r>
          <a:r>
            <a:rPr lang="it-IT" sz="1500" kern="1200" dirty="0">
              <a:latin typeface="+mn-lt"/>
            </a:rPr>
            <a:t>, la Regione ha introdotto il </a:t>
          </a:r>
          <a:r>
            <a:rPr lang="it-IT" sz="1500" b="1" kern="1200" dirty="0">
              <a:latin typeface="+mn-lt"/>
            </a:rPr>
            <a:t>Sistema Idrico Multisettoriale Regionale </a:t>
          </a:r>
          <a:r>
            <a:rPr lang="it-IT" sz="1500" kern="1200" dirty="0">
              <a:latin typeface="+mn-lt"/>
            </a:rPr>
            <a:t>(SIMR) </a:t>
          </a:r>
        </a:p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500" i="1" kern="1200" dirty="0">
              <a:solidFill>
                <a:schemeClr val="tx1"/>
              </a:solidFill>
              <a:latin typeface="+mn-lt"/>
              <a:cs typeface="Lucida Sans Unicode" panose="020B0602030504020204" pitchFamily="34" charset="0"/>
            </a:rPr>
            <a:t>quale insieme delle opere di approvvigionamento idrico e adduzione che, singolarmente o perché parti di un sistema complesso, siano suscettibili di alimentare, direttamente o indirettamente, più aree territoriali o più categorie differenti di utenti</a:t>
          </a:r>
          <a:r>
            <a:rPr lang="it-IT" sz="1500" kern="1200" dirty="0">
              <a:solidFill>
                <a:schemeClr val="tx1"/>
              </a:solidFill>
              <a:latin typeface="+mn-lt"/>
            </a:rPr>
            <a:t>.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Uso Idropotabile - Abbanoa S.p.A. ,Uso Irriguo - Consorzi di Bonifica, Uso Industriale - Consorzi Industriali, Uso Ambientale, etc.</a:t>
          </a:r>
        </a:p>
      </dsp:txBody>
      <dsp:txXfrm>
        <a:off x="103525" y="650637"/>
        <a:ext cx="7374605" cy="1913668"/>
      </dsp:txXfrm>
    </dsp:sp>
    <dsp:sp modelId="{9617BFEB-3B64-4545-AECD-CF80841DA1A2}">
      <dsp:nvSpPr>
        <dsp:cNvPr id="0" name=""/>
        <dsp:cNvSpPr/>
      </dsp:nvSpPr>
      <dsp:spPr>
        <a:xfrm>
          <a:off x="0" y="2941047"/>
          <a:ext cx="7708972" cy="21207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Il territorio regionale è stato ripartito</a:t>
          </a:r>
          <a:r>
            <a:rPr lang="it-IT" sz="1400" b="1" kern="1200" dirty="0"/>
            <a:t> </a:t>
          </a:r>
          <a:r>
            <a:rPr lang="it-IT" sz="1400" kern="1200" dirty="0"/>
            <a:t>in</a:t>
          </a:r>
          <a:r>
            <a:rPr lang="it-IT" sz="1400" b="1" kern="1200" dirty="0"/>
            <a:t> 7 zone idrografiche </a:t>
          </a:r>
          <a:r>
            <a:rPr lang="it-IT" sz="1400" kern="1200" dirty="0"/>
            <a:t>denominate </a:t>
          </a:r>
          <a:r>
            <a:rPr lang="it-IT" sz="1400" b="1" i="1" kern="1200" dirty="0"/>
            <a:t>Sistemi</a:t>
          </a:r>
          <a:r>
            <a:rPr lang="it-IT" sz="1400" b="1" kern="1200" dirty="0"/>
            <a:t>:</a:t>
          </a:r>
          <a:endParaRPr lang="it-IT" sz="14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Sistema I - SULCIS-IGLESIENTE, 1.646 </a:t>
          </a:r>
          <a:r>
            <a:rPr lang="en-US" sz="1200" kern="1200" dirty="0"/>
            <a:t>Km</a:t>
          </a:r>
          <a:r>
            <a:rPr lang="en-US" sz="1200" kern="1200" baseline="30000" dirty="0"/>
            <a:t>2</a:t>
          </a:r>
          <a:endParaRPr lang="it-IT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Sistema II - TIRSO, 5.372 </a:t>
          </a:r>
          <a:r>
            <a:rPr lang="en-US" sz="1200" kern="1200" dirty="0"/>
            <a:t>Km</a:t>
          </a:r>
          <a:r>
            <a:rPr lang="en-US" sz="1200" kern="1200" baseline="30000" dirty="0"/>
            <a:t>2</a:t>
          </a:r>
          <a:endParaRPr lang="it-IT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Sistema III - COGHINAS MANNU TEMO, 5.402 </a:t>
          </a:r>
          <a:r>
            <a:rPr lang="en-US" sz="1200" kern="1200" dirty="0"/>
            <a:t>Km</a:t>
          </a:r>
          <a:r>
            <a:rPr lang="en-US" sz="1200" kern="1200" baseline="30000" dirty="0"/>
            <a:t>2</a:t>
          </a:r>
          <a:endParaRPr lang="it-IT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Sistema IV - LISCIA, 2.253 </a:t>
          </a:r>
          <a:r>
            <a:rPr lang="en-US" sz="1200" kern="1200" dirty="0"/>
            <a:t>Km</a:t>
          </a:r>
          <a:r>
            <a:rPr lang="en-US" sz="1200" kern="1200" baseline="30000" dirty="0"/>
            <a:t>2</a:t>
          </a:r>
          <a:endParaRPr lang="it-IT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Sistema V - POSADA-CEDRINO, 2.423 </a:t>
          </a:r>
          <a:r>
            <a:rPr lang="en-US" sz="1200" kern="1200" dirty="0"/>
            <a:t>Km</a:t>
          </a:r>
          <a:r>
            <a:rPr lang="en-US" sz="1200" kern="1200" baseline="30000" dirty="0"/>
            <a:t>2</a:t>
          </a:r>
          <a:endParaRPr lang="it-IT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Sistema VI - SUD ORIENTALE, 1.035 </a:t>
          </a:r>
          <a:r>
            <a:rPr lang="en-US" sz="1200" kern="1200" dirty="0"/>
            <a:t>Km</a:t>
          </a:r>
          <a:r>
            <a:rPr lang="en-US" sz="1200" kern="1200" baseline="30000" dirty="0"/>
            <a:t>2</a:t>
          </a:r>
          <a:endParaRPr lang="it-IT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Sistema VII - FLUMENDOSA-CAMPIDANO-CIXERRI, 5.960 </a:t>
          </a:r>
          <a:r>
            <a:rPr lang="en-US" sz="1200" kern="1200" dirty="0"/>
            <a:t>Km</a:t>
          </a:r>
          <a:r>
            <a:rPr lang="en-US" sz="1200" kern="1200" baseline="30000" dirty="0"/>
            <a:t>2</a:t>
          </a:r>
          <a:endParaRPr lang="it-IT" sz="1200" kern="1200" dirty="0"/>
        </a:p>
      </dsp:txBody>
      <dsp:txXfrm>
        <a:off x="103525" y="3044572"/>
        <a:ext cx="7501922" cy="1913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8055"/>
          </a:xfrm>
          <a:prstGeom prst="rect">
            <a:avLst/>
          </a:prstGeom>
        </p:spPr>
        <p:txBody>
          <a:bodyPr vert="horz" lIns="90722" tIns="45360" rIns="90722" bIns="4536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8055"/>
          </a:xfrm>
          <a:prstGeom prst="rect">
            <a:avLst/>
          </a:prstGeom>
        </p:spPr>
        <p:txBody>
          <a:bodyPr vert="horz" lIns="90722" tIns="45360" rIns="90722" bIns="45360" rtlCol="0"/>
          <a:lstStyle>
            <a:lvl1pPr algn="r">
              <a:defRPr sz="1200"/>
            </a:lvl1pPr>
          </a:lstStyle>
          <a:p>
            <a:fld id="{E4AC44F3-8F00-4D7A-964D-86B6934EC7D9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2" tIns="45360" rIns="90722" bIns="4536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0722" tIns="45360" rIns="90722" bIns="4536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4"/>
          </a:xfrm>
          <a:prstGeom prst="rect">
            <a:avLst/>
          </a:prstGeom>
        </p:spPr>
        <p:txBody>
          <a:bodyPr vert="horz" lIns="90722" tIns="45360" rIns="90722" bIns="4536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4"/>
          </a:xfrm>
          <a:prstGeom prst="rect">
            <a:avLst/>
          </a:prstGeom>
        </p:spPr>
        <p:txBody>
          <a:bodyPr vert="horz" lIns="90722" tIns="45360" rIns="90722" bIns="45360" rtlCol="0" anchor="b"/>
          <a:lstStyle>
            <a:lvl1pPr algn="r">
              <a:defRPr sz="1200"/>
            </a:lvl1pPr>
          </a:lstStyle>
          <a:p>
            <a:fld id="{4D75A0A4-8365-4B3A-8367-2935E0858C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29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D2E19846-0AB4-D5E3-0F66-4B9B3D9795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362334" y="10236847"/>
            <a:ext cx="2843625" cy="53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3" tIns="45006" rIns="90013" bIns="45006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A4F0654-1A43-4204-A7A5-9F10777F95EA}" type="slidenum">
              <a:rPr lang="it-IT" altLang="it-IT" sz="1200">
                <a:solidFill>
                  <a:srgbClr val="000000"/>
                </a:solidFill>
              </a:rPr>
              <a:pPr algn="r" eaLnBrk="1" hangingPunct="1"/>
              <a:t>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18C6A6F-4A70-9318-770A-34D8CD46F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00300" y="581025"/>
            <a:ext cx="4854575" cy="2732088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8982885-028D-84BF-83A7-477BB2878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7506" y="3486389"/>
            <a:ext cx="7076643" cy="3314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93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>
              <a:latin typeface="Arial" charset="0"/>
            </a:endParaRPr>
          </a:p>
        </p:txBody>
      </p:sp>
      <p:sp>
        <p:nvSpPr>
          <p:cNvPr id="63492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A96D1D-EE75-4DCF-9FB6-2C94C0BA1553}" type="slidenum">
              <a:rPr lang="it-IT" altLang="it-IT" smtClean="0">
                <a:latin typeface="Arial" charset="0"/>
              </a:rPr>
              <a:pPr/>
              <a:t>2</a:t>
            </a:fld>
            <a:endParaRPr lang="it-IT" alt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92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>
              <a:latin typeface="Arial" charset="0"/>
            </a:endParaRPr>
          </a:p>
        </p:txBody>
      </p:sp>
      <p:sp>
        <p:nvSpPr>
          <p:cNvPr id="63492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A96D1D-EE75-4DCF-9FB6-2C94C0BA1553}" type="slidenum">
              <a:rPr lang="it-IT" altLang="it-IT" smtClean="0">
                <a:latin typeface="Arial" charset="0"/>
              </a:rPr>
              <a:pPr/>
              <a:t>7</a:t>
            </a:fld>
            <a:endParaRPr lang="it-IT" alt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63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>
              <a:latin typeface="Arial" charset="0"/>
            </a:endParaRPr>
          </a:p>
        </p:txBody>
      </p:sp>
      <p:sp>
        <p:nvSpPr>
          <p:cNvPr id="63492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A96D1D-EE75-4DCF-9FB6-2C94C0BA1553}" type="slidenum">
              <a:rPr lang="it-IT" altLang="it-IT" smtClean="0">
                <a:latin typeface="Arial" charset="0"/>
              </a:rPr>
              <a:pPr/>
              <a:t>8</a:t>
            </a:fld>
            <a:endParaRPr lang="it-IT" alt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36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>
            <a:extLst>
              <a:ext uri="{FF2B5EF4-FFF2-40B4-BE49-F238E27FC236}">
                <a16:creationId xmlns:a16="http://schemas.microsoft.com/office/drawing/2014/main" id="{996E2AF7-3A4F-D292-77BA-4B996DA78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Segnaposto note 2">
            <a:extLst>
              <a:ext uri="{FF2B5EF4-FFF2-40B4-BE49-F238E27FC236}">
                <a16:creationId xmlns:a16="http://schemas.microsoft.com/office/drawing/2014/main" id="{AAB3EDE1-8741-6E0A-4DB8-9BEF5FBA3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3556" name="Segnaposto numero diapositiva 3">
            <a:extLst>
              <a:ext uri="{FF2B5EF4-FFF2-40B4-BE49-F238E27FC236}">
                <a16:creationId xmlns:a16="http://schemas.microsoft.com/office/drawing/2014/main" id="{5E50EE81-F318-0E8A-7DA5-2A0B3BF05E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110" indent="-28350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016" indent="-22680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621" indent="-22680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228" indent="-22680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4834" indent="-22680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8440" indent="-22680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2047" indent="-22680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5653" indent="-22680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52931F-0CCC-46D7-8C0E-34D1CA0DB139}" type="slidenum">
              <a:rPr lang="it-IT" altLang="it-IT" sz="1200"/>
              <a:pPr/>
              <a:t>9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71103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>
            <a:extLst>
              <a:ext uri="{FF2B5EF4-FFF2-40B4-BE49-F238E27FC236}">
                <a16:creationId xmlns:a16="http://schemas.microsoft.com/office/drawing/2014/main" id="{996E2AF7-3A4F-D292-77BA-4B996DA78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Segnaposto note 2">
            <a:extLst>
              <a:ext uri="{FF2B5EF4-FFF2-40B4-BE49-F238E27FC236}">
                <a16:creationId xmlns:a16="http://schemas.microsoft.com/office/drawing/2014/main" id="{AAB3EDE1-8741-6E0A-4DB8-9BEF5FBA3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3556" name="Segnaposto numero diapositiva 3">
            <a:extLst>
              <a:ext uri="{FF2B5EF4-FFF2-40B4-BE49-F238E27FC236}">
                <a16:creationId xmlns:a16="http://schemas.microsoft.com/office/drawing/2014/main" id="{5E50EE81-F318-0E8A-7DA5-2A0B3BF05E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110" indent="-28350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016" indent="-22680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621" indent="-22680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228" indent="-22680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4834" indent="-22680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8440" indent="-22680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2047" indent="-22680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5653" indent="-22680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52931F-0CCC-46D7-8C0E-34D1CA0DB139}" type="slidenum">
              <a:rPr lang="it-IT" altLang="it-IT" sz="1200"/>
              <a:pPr/>
              <a:t>10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466774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>
              <a:latin typeface="Arial" charset="0"/>
            </a:endParaRPr>
          </a:p>
        </p:txBody>
      </p:sp>
      <p:sp>
        <p:nvSpPr>
          <p:cNvPr id="63492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222250" marR="0" lvl="0" indent="-22225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465138" algn="l"/>
                <a:tab pos="930275" algn="l"/>
                <a:tab pos="1397000" algn="l"/>
                <a:tab pos="1862138" algn="l"/>
                <a:tab pos="2327275" algn="l"/>
                <a:tab pos="2794000" algn="l"/>
              </a:tabLst>
              <a:defRPr/>
            </a:pPr>
            <a:fld id="{4AA96D1D-EE75-4DCF-9FB6-2C94C0BA1553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icrosoft YaHei" charset="-122"/>
                <a:cs typeface="+mn-cs"/>
              </a:rPr>
              <a:pPr marL="222250" marR="0" lvl="0" indent="-22225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465138" algn="l"/>
                  <a:tab pos="930275" algn="l"/>
                  <a:tab pos="1397000" algn="l"/>
                  <a:tab pos="1862138" algn="l"/>
                  <a:tab pos="2327275" algn="l"/>
                  <a:tab pos="2794000" algn="l"/>
                </a:tabLst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icrosoft YaHe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917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>
              <a:latin typeface="Arial" charset="0"/>
            </a:endParaRPr>
          </a:p>
        </p:txBody>
      </p:sp>
      <p:sp>
        <p:nvSpPr>
          <p:cNvPr id="63492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222250" marR="0" lvl="0" indent="-22225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465138" algn="l"/>
                <a:tab pos="930275" algn="l"/>
                <a:tab pos="1397000" algn="l"/>
                <a:tab pos="1862138" algn="l"/>
                <a:tab pos="2327275" algn="l"/>
                <a:tab pos="2794000" algn="l"/>
              </a:tabLst>
              <a:defRPr/>
            </a:pPr>
            <a:fld id="{4AA96D1D-EE75-4DCF-9FB6-2C94C0BA1553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icrosoft YaHei" charset="-122"/>
                <a:cs typeface="+mn-cs"/>
              </a:rPr>
              <a:pPr marL="222250" marR="0" lvl="0" indent="-22225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465138" algn="l"/>
                  <a:tab pos="930275" algn="l"/>
                  <a:tab pos="1397000" algn="l"/>
                  <a:tab pos="1862138" algn="l"/>
                  <a:tab pos="2327275" algn="l"/>
                  <a:tab pos="2794000" algn="l"/>
                </a:tabLst>
                <a:defRPr/>
              </a:pPr>
              <a:t>23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icrosoft YaHe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16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047E6-9B81-6005-CB46-BC4930562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DEC4D8-2451-6810-D054-9AE4E6A76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597DA9-0793-FF9E-1FE5-7297110B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5D4-3C73-431A-922C-FE6EEB53A154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88AE9F-351B-4418-06E4-05903E32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AC1307-B47D-36DA-840E-349EF503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F07-25D5-4F00-8C62-239FB4B420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99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8DA714-B266-6BC5-557F-45659E33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553DE4-7274-2A63-3373-30EA0BF95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AC75DC-5898-00B7-B50A-546B7C79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5D4-3C73-431A-922C-FE6EEB53A154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BC6694-CCEE-44EF-C8E1-98754B2A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FEE9E0-30AA-482C-CEF6-9B3F9FD3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F07-25D5-4F00-8C62-239FB4B420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17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A44D2BF-2C03-791E-A478-7D0D56B62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786DEC-3A88-B807-AB1C-7890D1500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8B3F3B-7379-FB07-7F67-A58E7151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5D4-3C73-431A-922C-FE6EEB53A154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517263-5DAA-007C-189F-45CFDDC3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10BBF0-207A-6453-3A95-AF3C77F2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F07-25D5-4F00-8C62-239FB4B420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81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94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31B8E-40D9-D0AE-500B-8976207A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234D9-A70A-F6A0-94A2-2AA891E9B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4DD196-8F2A-8216-D2D4-503C365F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5D4-3C73-431A-922C-FE6EEB53A154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A508ED-2027-CEE8-78B6-097EE2E63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EB92B3-C82D-6ED1-5B7D-A0011F8B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F07-25D5-4F00-8C62-239FB4B420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08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85AE0-A91D-2F93-7A05-C74762215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0B1AB5-A819-F347-4FFA-463A3A41F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A71242-B3A6-0B60-CB30-95052881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5D4-3C73-431A-922C-FE6EEB53A154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1DC50B-16DB-743E-4B46-B108CE39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4C2F7C-1AA0-A733-6C3C-5DCCF0C4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F07-25D5-4F00-8C62-239FB4B420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E6863D-79A4-C6F9-73FA-D7D65ACC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127A93-7F72-330A-C303-34C420C2A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9B66C2B-0280-FDA2-7031-CC566654C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BCF5E7-0368-083B-755E-AB3B0E88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5D4-3C73-431A-922C-FE6EEB53A154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AF17FE-B550-9E05-945D-4AABD4977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7AF591-DE82-5209-5FB3-20959570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F07-25D5-4F00-8C62-239FB4B420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13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4F1B07-8991-2770-1A75-A309BC6D2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42079B-5C53-F23C-779B-5856AA004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44656A-0F7F-4240-1AE4-045658563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88965B1-695B-D33B-B803-E0A16E825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2E620B1-A49B-9C02-3D94-E9FF1AD5D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9BEFE97-520C-F37F-B469-4293315E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5D4-3C73-431A-922C-FE6EEB53A154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6D7262F-4635-9BD9-AB9C-E49AB737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7489A77-F07B-DD27-0EAB-C03A6AF1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F07-25D5-4F00-8C62-239FB4B420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13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BBBFB6-522A-8647-3CE3-F0A1311A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6D08553-7EC2-AB88-4087-B6CF19B84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5D4-3C73-431A-922C-FE6EEB53A154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22055-B9A0-F2D4-E3E6-0D25DFAB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961FDFD-D56B-DD3C-C43D-36CCED3E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F07-25D5-4F00-8C62-239FB4B420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00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0493051-F988-38F7-49F5-1716FFE2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5D4-3C73-431A-922C-FE6EEB53A154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AE5DE3-A7D5-54A7-CA13-738272F2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BC1C63-BF3E-C588-BF82-19BEE45E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F07-25D5-4F00-8C62-239FB4B420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5597CA-A64A-015A-3488-2B028990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0FBD47-11C7-BF3C-1EEF-88FF3DC31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0C1C5E-3ABE-9341-8757-30782AE3E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586E58-809B-649E-0063-B33601BA3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5D4-3C73-431A-922C-FE6EEB53A154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FED22F-91D8-CB4F-6ED9-80A36A11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1B0285-BF73-DC1C-7973-377A936B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F07-25D5-4F00-8C62-239FB4B420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2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D5203E-D751-8043-A8A9-0EB80226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B81DF9F-E68C-DBC5-76D0-5F96981D7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3E4FED-1C34-58DC-D08D-8FAFD99D5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1A9BEB-8BEE-803B-B8F3-74AD21E6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55D4-3C73-431A-922C-FE6EEB53A154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AB06D9-8E7E-8B25-B582-FEB91998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C06EBA-797C-F5F8-057E-114DE696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5F07-25D5-4F00-8C62-239FB4B420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8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8E61740-CEE8-5F28-65BF-B5170997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4F06B8-BE4F-B514-8462-839363473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95BDA1-95B4-A610-837A-3314B3F4E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B55D4-3C73-431A-922C-FE6EEB53A154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74FF88-DA10-62CB-8401-C93E30348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F4B28A-98F4-E707-498B-172551B0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85F07-25D5-4F00-8C62-239FB4B420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33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9CBFB598-1EEE-B2D7-960D-D1AFE8E52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1" y="2709864"/>
            <a:ext cx="9144000" cy="16668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2E4E516C-7E44-691A-5FCC-E779AC63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499" y="4606925"/>
            <a:ext cx="45266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 b="1" dirty="0">
              <a:solidFill>
                <a:srgbClr val="000000"/>
              </a:solidFill>
            </a:endParaRPr>
          </a:p>
          <a:p>
            <a:pPr algn="ctr" eaLnBrk="1" hangingPunct="1"/>
            <a:endParaRPr lang="it-IT" altLang="it-IT" sz="1000" i="1" dirty="0">
              <a:solidFill>
                <a:srgbClr val="00A84C"/>
              </a:solidFill>
            </a:endParaRPr>
          </a:p>
          <a:p>
            <a:pPr algn="ctr" eaLnBrk="1" hangingPunct="1"/>
            <a:r>
              <a:rPr lang="it-IT" altLang="it-IT" sz="1000" i="1" dirty="0"/>
              <a:t>Cagliari 22 marzo 2024</a:t>
            </a:r>
          </a:p>
          <a:p>
            <a:pPr algn="ctr" eaLnBrk="1" hangingPunct="1"/>
            <a:endParaRPr lang="it-IT" altLang="it-IT" sz="1000" i="1" dirty="0"/>
          </a:p>
          <a:p>
            <a:pPr algn="ctr" eaLnBrk="1" hangingPunct="1"/>
            <a:r>
              <a:rPr lang="it-IT" altLang="it-IT" sz="1200" dirty="0"/>
              <a:t>Antonio Sanna, Paolo Botti</a:t>
            </a:r>
          </a:p>
          <a:p>
            <a:pPr algn="ctr" eaLnBrk="1" hangingPunct="1"/>
            <a:r>
              <a:rPr lang="it-IT" altLang="it-IT" sz="1200" dirty="0"/>
              <a:t>Agenzia regionale del distretto idrografico della Sardegna </a:t>
            </a:r>
            <a:endParaRPr lang="it-IT" altLang="it-IT" sz="1200" b="1" dirty="0"/>
          </a:p>
          <a:p>
            <a:pPr algn="ctr" eaLnBrk="1" hangingPunct="1"/>
            <a:endParaRPr lang="it-IT" altLang="it-IT" b="1" dirty="0">
              <a:solidFill>
                <a:srgbClr val="000000"/>
              </a:solidFill>
            </a:endParaRPr>
          </a:p>
          <a:p>
            <a:pPr algn="ctr" eaLnBrk="1" hangingPunct="1"/>
            <a:endParaRPr lang="it-IT" altLang="it-IT" b="1" dirty="0">
              <a:solidFill>
                <a:srgbClr val="000000"/>
              </a:solidFill>
            </a:endParaRPr>
          </a:p>
        </p:txBody>
      </p:sp>
      <p:sp>
        <p:nvSpPr>
          <p:cNvPr id="15364" name="Text Box 7">
            <a:extLst>
              <a:ext uri="{FF2B5EF4-FFF2-40B4-BE49-F238E27FC236}">
                <a16:creationId xmlns:a16="http://schemas.microsoft.com/office/drawing/2014/main" id="{A58CC139-F505-C611-79AE-9A68470D4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1" y="2709864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600" b="1" dirty="0">
                <a:solidFill>
                  <a:srgbClr val="FFFFFF"/>
                </a:solidFill>
                <a:cs typeface="Arial" panose="020B0604020202020204" pitchFamily="34" charset="0"/>
              </a:rPr>
              <a:t>I</a:t>
            </a:r>
            <a:r>
              <a:rPr lang="it-IT" sz="1600" b="1" dirty="0">
                <a:solidFill>
                  <a:srgbClr val="FFFFFF"/>
                </a:solidFill>
                <a:cs typeface="Arial" panose="020B0604020202020204" pitchFamily="34" charset="0"/>
              </a:rPr>
              <a:t>L CICLO DELL’ACQUA, USO SOSTENIBILE E RAZIONALE DELLA RISORSA IDRICA IN SARDEGNA. L’IMPATTO DEI CAMBIAMENTI CLIMATICI</a:t>
            </a:r>
          </a:p>
          <a:p>
            <a:pPr algn="ctr" eaLnBrk="1" hangingPunct="1"/>
            <a:endParaRPr lang="it-IT" sz="1600" b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/>
            <a:r>
              <a:rPr lang="it-IT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Il ruolo dell’Autorità di bacino nell’utilizzo e nella distribuzione razionale della risorsa idrica in Sardegna</a:t>
            </a:r>
          </a:p>
          <a:p>
            <a:pPr algn="ctr" eaLnBrk="1" hangingPunct="1"/>
            <a:endParaRPr lang="it-IT" altLang="it-IT" sz="2400" b="1" dirty="0">
              <a:solidFill>
                <a:srgbClr val="FFFFFF"/>
              </a:solidFill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6BC5325C-FF90-38F6-E806-237883EC5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5" y="1284288"/>
            <a:ext cx="64071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 b="1">
                <a:solidFill>
                  <a:srgbClr val="000000"/>
                </a:solidFill>
              </a:rPr>
              <a:t>PRESIDENZA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 sz="1000" b="1">
                <a:solidFill>
                  <a:srgbClr val="000000"/>
                </a:solidFill>
              </a:rPr>
              <a:t>Autorità di bacino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 sz="900" b="1">
                <a:solidFill>
                  <a:srgbClr val="000000"/>
                </a:solidFill>
              </a:rPr>
              <a:t>DIREZIONE GENERALE AGENZIA DEL DISTRETTO IDROGRAFICO DELLA SARDEGNA</a:t>
            </a:r>
          </a:p>
        </p:txBody>
      </p:sp>
      <p:pic>
        <p:nvPicPr>
          <p:cNvPr id="15366" name="Immagine 1">
            <a:extLst>
              <a:ext uri="{FF2B5EF4-FFF2-40B4-BE49-F238E27FC236}">
                <a16:creationId xmlns:a16="http://schemas.microsoft.com/office/drawing/2014/main" id="{58725FE1-32E3-3165-21CD-038C0B596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6" y="346076"/>
            <a:ext cx="739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9B5A19B-F450-D468-EAAA-08FC1459F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435" y="223106"/>
            <a:ext cx="7831355" cy="4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ctr"/>
            <a:r>
              <a:rPr lang="it-IT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Tipologie di interventi  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 ottimizzare il bilancio  - </a:t>
            </a:r>
            <a:r>
              <a:rPr lang="it-IT" sz="20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Risorse / Fabbisogni </a:t>
            </a: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957D6155-50F8-498A-A742-DA5A535F013D}"/>
              </a:ext>
            </a:extLst>
          </p:cNvPr>
          <p:cNvCxnSpPr/>
          <p:nvPr/>
        </p:nvCxnSpPr>
        <p:spPr>
          <a:xfrm>
            <a:off x="2451435" y="686497"/>
            <a:ext cx="7488238" cy="1588"/>
          </a:xfrm>
          <a:prstGeom prst="line">
            <a:avLst/>
          </a:prstGeom>
          <a:ln w="19050">
            <a:solidFill>
              <a:srgbClr val="2FA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55784B3-2165-AEB4-2D12-7578C2A9C730}"/>
              </a:ext>
            </a:extLst>
          </p:cNvPr>
          <p:cNvSpPr txBox="1"/>
          <p:nvPr/>
        </p:nvSpPr>
        <p:spPr>
          <a:xfrm>
            <a:off x="1713297" y="3270170"/>
            <a:ext cx="8450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Tipologie di interventi sul Servizio idrico integrato</a:t>
            </a:r>
          </a:p>
          <a:p>
            <a:pPr fontAlgn="t"/>
            <a:endParaRPr lang="it-IT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/>
            <a:r>
              <a:rPr lang="it-IT" sz="16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Monitoraggio e riduzione perdite nei sistemi di di trasporto e distribuzione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Efficientamento dei sistemi di </a:t>
            </a:r>
            <a:r>
              <a:rPr lang="it-IT" sz="1600" b="1" i="0" u="none" strike="noStrike" kern="1200" spc="-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Captazione e Accumulo</a:t>
            </a:r>
            <a:endParaRPr lang="it-IT" sz="16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600" b="1" i="0" u="none" strike="noStrike" kern="1200" spc="-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Efficientamento o adeguamento sistemi di Fognatura e Depurazione</a:t>
            </a:r>
            <a:endParaRPr lang="it-IT" sz="16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600" b="1" i="0" u="none" strike="noStrike" kern="1200" spc="-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Ottimizzazione dei trattamenti di potabilizzazione delle acque superficiali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3EC232-7812-40C2-0999-11AA29921152}"/>
              </a:ext>
            </a:extLst>
          </p:cNvPr>
          <p:cNvSpPr txBox="1"/>
          <p:nvPr/>
        </p:nvSpPr>
        <p:spPr>
          <a:xfrm>
            <a:off x="1713297" y="5509783"/>
            <a:ext cx="7709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Tipologie di interventi sul Servizio irriguo regionale</a:t>
            </a: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600" b="1" i="0" u="none" strike="noStrike" kern="1200" spc="-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Ammodernamento e razionalizzazione rete irrigua, riduzione perdite adduttori</a:t>
            </a:r>
            <a:endParaRPr lang="it-IT" sz="16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600" b="1" i="0" u="none" strike="noStrike" kern="1200" spc="-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Efficientamento  impianti di sollevamento</a:t>
            </a:r>
            <a:endParaRPr lang="it-IT" sz="16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600" b="1" i="0" u="none" strike="noStrike" kern="1200" spc="-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Riutilizzo reflui</a:t>
            </a:r>
            <a:endParaRPr lang="it-IT" sz="16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600" b="1" i="0" u="none" strike="noStrike" kern="1200" spc="-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Completamento, strumenti di misurazione, telecontrollo, automazione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5C2D587-89E9-C3F0-98AF-B219B25D9C35}"/>
              </a:ext>
            </a:extLst>
          </p:cNvPr>
          <p:cNvSpPr txBox="1"/>
          <p:nvPr/>
        </p:nvSpPr>
        <p:spPr>
          <a:xfrm>
            <a:off x="1713297" y="885977"/>
            <a:ext cx="90669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Tipologie di interventi sul SIMR</a:t>
            </a:r>
          </a:p>
          <a:p>
            <a:pPr fontAlgn="t"/>
            <a:endParaRPr lang="it-IT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it-IT" sz="16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Contenimento delle perdite idriche nei sistemi di adduzione multisettoriale 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(alcuni hanno perdite del 10-20%</a:t>
            </a:r>
          </a:p>
          <a:p>
            <a:pPr fontAlgn="t"/>
            <a:r>
              <a:rPr lang="it-IT" sz="1600" b="1" i="0" u="none" strike="noStrike" kern="1200" spc="-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Messa in sicurezza delle dighe e raggiungimento della massima capacità di invaso Completamento costruzione grandi dighe in essere</a:t>
            </a:r>
            <a:endParaRPr lang="it-IT" sz="16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600" b="1" i="0" u="none" strike="noStrike" kern="1200" spc="-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Interconnessioni tra bacini idrografici</a:t>
            </a:r>
            <a:endParaRPr lang="it-IT" sz="16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600" b="1" i="0" u="none" strike="noStrike" kern="1200" spc="-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Efficientamento energetico dei sistemi idrici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256934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92C91F-27AE-B33A-6D3F-4F292DC6B15C}"/>
              </a:ext>
            </a:extLst>
          </p:cNvPr>
          <p:cNvSpPr txBox="1"/>
          <p:nvPr/>
        </p:nvSpPr>
        <p:spPr>
          <a:xfrm>
            <a:off x="900474" y="438790"/>
            <a:ext cx="9680212" cy="81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it-IT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Ulteriori strumenti gestionali - Osservatorio e cabina di regia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endParaRPr lang="it-IT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70717D-5268-7D86-A2BD-DAA9E736FE1D}"/>
              </a:ext>
            </a:extLst>
          </p:cNvPr>
          <p:cNvSpPr txBox="1"/>
          <p:nvPr/>
        </p:nvSpPr>
        <p:spPr>
          <a:xfrm>
            <a:off x="720291" y="773775"/>
            <a:ext cx="1075141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Osservatorio distrettuale permanente sugli utilizzi idrici (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Art. 63 bis del D.Lgs. n. 152/2006) </a:t>
            </a:r>
          </a:p>
          <a:p>
            <a:pPr algn="just"/>
            <a:r>
              <a:rPr lang="it-IT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D.L. 14 aprile 2023, n. 39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Disposizioni urgenti per il contrasto della scarsità idrica e per il potenziamento e l’adeguamento delle infrastrutture idriche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”, ha disciplinato l’istituzione degli Osservatori quale organo dell'Autorità di Bacino. In Sardegna era già così in virtù della LR 19/2006 in quanto le funzioni dell’OSS erano allocate nell’Agenzia, quale organo tecnico dell’AdB.</a:t>
            </a: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L'osservatorio permanente cura l'aggiornamento e la diffusione dei dati relativi alla disponibilità e all'uso della risorsa nel distretto, compresi il riuso delle acque reflue, i fabbisogni dei vari settori d'impiego, </a:t>
            </a:r>
            <a:r>
              <a:rPr lang="it-IT" sz="1600" u="sng" dirty="0">
                <a:latin typeface="Arial" panose="020B0604020202020204" pitchFamily="34" charset="0"/>
                <a:cs typeface="Arial" panose="020B0604020202020204" pitchFamily="34" charset="0"/>
              </a:rPr>
              <a:t>allo scopo di elaborare e aggiornare il quadro conoscitivo di ciascuno degli usi consentiti anche al fine di consentire all'Autorità di bacino di formulare indirizzi in funzione degli obiettivi fissati dagli strumenti di pianificazione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distrettuale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quelli della Strategia nazionale di adattamento ai cambiamenti climatici (SNACC)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” L’attività si esplica attraverso i Bollettini mensili sullo stato degli invasi, nel monitoraggio costante con il sistema degli indicatori e nei rapporti mensili sugli indici di severità idrica.</a:t>
            </a:r>
          </a:p>
          <a:p>
            <a:pPr algn="just"/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CABINA DI REGIA </a:t>
            </a: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istituita già nel 2016 dal Comitato istituzionale  che cura  “Attività unitaria conoscitiva e di monitoraggio del bilancio idrico volta alla gestione delle crisi idriche a seguito degli eventi siccitosi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al </a:t>
            </a:r>
            <a:r>
              <a:rPr lang="it-IT" sz="1600" u="sng" dirty="0">
                <a:latin typeface="Arial" panose="020B0604020202020204" pitchFamily="34" charset="0"/>
                <a:cs typeface="Arial" panose="020B0604020202020204" pitchFamily="34" charset="0"/>
              </a:rPr>
              <a:t>fine di garantire una procedura coordinata di monitoraggio, controllo e previsione delle disponibilità e delle utilizzazioni idriche del bacino, ossia, </a:t>
            </a:r>
            <a:r>
              <a:rPr lang="it-IT" sz="1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sintesi il controllo del bilancio idrico </a:t>
            </a:r>
            <a:r>
              <a:rPr lang="it-IT" sz="1600" u="sng" dirty="0">
                <a:latin typeface="Arial" panose="020B0604020202020204" pitchFamily="34" charset="0"/>
                <a:cs typeface="Arial" panose="020B0604020202020204" pitchFamily="34" charset="0"/>
              </a:rPr>
              <a:t>in condizioni critiche. La Cabina di Regia, coordinata dall’Autorità di bacino esprime pareri e formula proposte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1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regolamentazione dei prelievi e degli usi e delle possibili compensazioni, in funzione degli obiettivi fissati dagli strumenti di pianificazione distrettuale e quelli della Strategia nazionale di adattamento ai cambiamenti climatici</a:t>
            </a:r>
            <a:r>
              <a:rPr lang="it-IT" sz="1600" u="sng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elabora scenari previsionali e formula proposte anche relative a temporanee limitazioni all'uso delle derivazioni.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61118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>
            <a:extLst>
              <a:ext uri="{FF2B5EF4-FFF2-40B4-BE49-F238E27FC236}">
                <a16:creationId xmlns:a16="http://schemas.microsoft.com/office/drawing/2014/main" id="{EC2552A9-07F9-C7F5-2968-D85BEEB0E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7163" y="96838"/>
            <a:ext cx="9010802" cy="740560"/>
          </a:xfrm>
        </p:spPr>
        <p:txBody>
          <a:bodyPr>
            <a:noAutofit/>
          </a:bodyPr>
          <a:lstStyle/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La funzione centrale nella governance del ciclo dell’acqua</a:t>
            </a: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9" name="Immagine 8">
            <a:extLst>
              <a:ext uri="{FF2B5EF4-FFF2-40B4-BE49-F238E27FC236}">
                <a16:creationId xmlns:a16="http://schemas.microsoft.com/office/drawing/2014/main" id="{D136FFBA-B17F-9C21-F8C3-BABD76F0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85" y="944140"/>
            <a:ext cx="8130953" cy="530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48BC4F6-EE9C-97B9-06CC-AE8F48432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800" y="837398"/>
            <a:ext cx="2652027" cy="55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631825" indent="-27781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it-IT" altLang="it-IT" sz="1600" b="1" dirty="0">
                <a:ea typeface="ＭＳ Ｐゴシック" panose="020B0600070205080204" pitchFamily="34" charset="-128"/>
              </a:rPr>
              <a:t>Riferimenti normativi: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it-IT" altLang="it-IT" sz="14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-"/>
            </a:pPr>
            <a:r>
              <a:rPr lang="it-IT" altLang="it-IT" sz="1400" dirty="0">
                <a:ea typeface="ＭＳ Ｐゴシック" panose="020B0600070205080204" pitchFamily="34" charset="-128"/>
              </a:rPr>
              <a:t> L.R. n. 9/2006 (Conferimento di funzioni e compiti agli enti locali)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it-IT" altLang="it-IT" sz="14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-"/>
            </a:pPr>
            <a:r>
              <a:rPr lang="it-IT" altLang="it-IT" sz="1400" dirty="0">
                <a:ea typeface="ＭＳ Ｐゴシック" panose="020B0600070205080204" pitchFamily="34" charset="-128"/>
              </a:rPr>
              <a:t> L.R. n. 19/2006 (Disposizioni in materia di risorse idriche e bacini idrografici)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it-IT" altLang="it-IT" sz="14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-"/>
            </a:pPr>
            <a:r>
              <a:rPr lang="it-IT" altLang="it-IT" sz="1400" dirty="0">
                <a:ea typeface="ＭＳ Ｐゴシック" panose="020B0600070205080204" pitchFamily="34" charset="-128"/>
              </a:rPr>
              <a:t> L.R. n. 29/1997 e 4/2015, che disciplina “l’istituzione, l’organizzazione e la gestione del Servizio Idrico Integrato”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it-IT" altLang="it-IT" sz="14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-"/>
            </a:pPr>
            <a:r>
              <a:rPr lang="it-IT" altLang="it-IT" sz="1400" dirty="0">
                <a:ea typeface="ＭＳ Ｐゴシック" panose="020B0600070205080204" pitchFamily="34" charset="-128"/>
              </a:rPr>
              <a:t> L.R. n. 6/2008 (Legge - quadro in materia di consorzi di bonifica)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it-IT" altLang="it-IT" sz="14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-"/>
            </a:pPr>
            <a:r>
              <a:rPr lang="it-IT" altLang="it-IT" sz="1400" dirty="0">
                <a:ea typeface="ＭＳ Ｐゴシック" panose="020B0600070205080204" pitchFamily="34" charset="-128"/>
              </a:rPr>
              <a:t> L.R. n. 10/2008 (Riordino delle funzioni in materia di aree industriali)</a:t>
            </a:r>
            <a:endParaRPr lang="it-IT" altLang="it-IT" sz="1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8889FA-FB45-E845-AE2A-60377BBC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9C8E-F0B4-E640-9C83-2EC5B66A847D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FDA33DBA-079F-FA48-9026-88C14D54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879" y="323820"/>
            <a:ext cx="7746183" cy="646761"/>
          </a:xfrm>
        </p:spPr>
        <p:txBody>
          <a:bodyPr>
            <a:normAutofit fontScale="90000"/>
          </a:bodyPr>
          <a:lstStyle/>
          <a:p>
            <a:r>
              <a:rPr lang="it-IT" dirty="0"/>
              <a:t>Estremi idrologici: alluvioni e siccità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59" y="1437179"/>
            <a:ext cx="4969312" cy="259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334725" y="3968313"/>
            <a:ext cx="4464495" cy="2246769"/>
          </a:xfrm>
          <a:prstGeom prst="rect">
            <a:avLst/>
          </a:prstGeom>
          <a:solidFill>
            <a:srgbClr val="BDD7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000" b="0" i="0" u="sng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Bacino</a:t>
            </a:r>
            <a:r>
              <a:rPr kumimoji="0" lang="en-GB" altLang="it-IT" sz="2000" b="0" i="0" u="sng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 del </a:t>
            </a:r>
            <a:r>
              <a:rPr kumimoji="0" lang="en-GB" altLang="it-IT" sz="2000" b="0" i="0" u="sng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medio</a:t>
            </a:r>
            <a:r>
              <a:rPr kumimoji="0" lang="en-GB" altLang="it-IT" sz="2000" b="0" i="0" u="sng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GB" altLang="it-IT" sz="2000" b="0" i="0" u="sng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Flumendosa</a:t>
            </a:r>
            <a:r>
              <a:rPr kumimoji="0" lang="en-GB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</a:p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Q</a:t>
            </a:r>
            <a:r>
              <a:rPr kumimoji="0" lang="en-GB" altLang="it-IT" sz="2000" b="0" i="0" u="none" strike="noStrike" kern="0" cap="none" spc="0" normalizeH="0" baseline="-2500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av</a:t>
            </a:r>
            <a:r>
              <a:rPr kumimoji="0" lang="en-GB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11.5 m</a:t>
            </a:r>
            <a:r>
              <a:rPr kumimoji="0" lang="en-GB" altLang="it-IT" sz="2000" b="0" i="0" u="none" strike="noStrike" kern="0" cap="none" spc="0" normalizeH="0" baseline="30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3</a:t>
            </a:r>
            <a:r>
              <a:rPr kumimoji="0" lang="en-GB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/s</a:t>
            </a:r>
          </a:p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Q</a:t>
            </a:r>
            <a:r>
              <a:rPr kumimoji="0" lang="en-GB" altLang="it-IT" sz="2000" b="0" i="0" u="none" strike="noStrike" kern="0" cap="none" spc="0" normalizeH="0" baseline="-2500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max</a:t>
            </a:r>
            <a:r>
              <a:rPr kumimoji="0" lang="en-GB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/ </a:t>
            </a:r>
            <a:r>
              <a:rPr kumimoji="0" lang="en-GB" alt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Q</a:t>
            </a:r>
            <a:r>
              <a:rPr kumimoji="0" lang="en-GB" altLang="it-IT" sz="2000" b="0" i="0" u="none" strike="noStrike" kern="0" cap="none" spc="0" normalizeH="0" baseline="-2500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av</a:t>
            </a:r>
            <a:r>
              <a:rPr kumimoji="0" lang="en-GB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270</a:t>
            </a:r>
          </a:p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Deflusso</a:t>
            </a:r>
            <a:r>
              <a:rPr kumimoji="0" lang="en-GB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 14 - 17 </a:t>
            </a:r>
            <a:r>
              <a:rPr kumimoji="0" lang="en-GB" alt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Ottobre</a:t>
            </a:r>
            <a:r>
              <a:rPr kumimoji="0" lang="en-GB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 1951   </a:t>
            </a:r>
            <a:r>
              <a:rPr kumimoji="0" lang="en-GB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650 Mm</a:t>
            </a:r>
            <a:r>
              <a:rPr kumimoji="0" lang="en-GB" altLang="it-IT" sz="2000" b="0" i="0" u="none" strike="noStrike" kern="0" cap="none" spc="0" normalizeH="0" baseline="3000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3</a:t>
            </a:r>
            <a:endParaRPr kumimoji="0" lang="en-GB" altLang="it-IT" sz="2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Deflusso</a:t>
            </a:r>
            <a:r>
              <a:rPr lang="en-GB" altLang="it-IT" sz="2000" kern="0" dirty="0">
                <a:solidFill>
                  <a:srgbClr val="333333"/>
                </a:solidFill>
              </a:rPr>
              <a:t> </a:t>
            </a:r>
            <a:r>
              <a:rPr kumimoji="0" lang="en-GB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1998/99 – 2001/2002  </a:t>
            </a:r>
            <a:r>
              <a:rPr kumimoji="0" lang="en-GB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400</a:t>
            </a:r>
            <a:r>
              <a:rPr kumimoji="0" lang="en-GB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Mm</a:t>
            </a:r>
            <a:r>
              <a:rPr kumimoji="0" lang="en-GB" altLang="it-IT" sz="2000" b="0" i="0" u="none" strike="noStrike" kern="0" cap="none" spc="0" normalizeH="0" baseline="3000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3</a:t>
            </a:r>
            <a:endParaRPr kumimoji="0" lang="en-GB" altLang="it-IT" sz="2000" b="0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7" name="Segnaposto contenut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323" y="1340768"/>
            <a:ext cx="3022935" cy="22672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30" y="4130548"/>
            <a:ext cx="2796889" cy="1865502"/>
          </a:xfrm>
          <a:prstGeom prst="rect">
            <a:avLst/>
          </a:prstGeom>
        </p:spPr>
      </p:pic>
      <p:sp>
        <p:nvSpPr>
          <p:cNvPr id="9" name="CasellaDiTesto 15"/>
          <p:cNvSpPr txBox="1"/>
          <p:nvPr/>
        </p:nvSpPr>
        <p:spPr>
          <a:xfrm>
            <a:off x="1557850" y="5964311"/>
            <a:ext cx="2880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icrosoft YaHei"/>
                <a:cs typeface="Arial" panose="020B0604020202020204" pitchFamily="34" charset="0"/>
              </a:rPr>
              <a:t>Diga sul Mulargia a Monte su Rei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862947" y="3554378"/>
            <a:ext cx="3528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</a:rPr>
              <a:t>Diga di Nuraghe Arrubiu sul Flumendosa</a:t>
            </a:r>
          </a:p>
        </p:txBody>
      </p:sp>
    </p:spTree>
    <p:extLst>
      <p:ext uri="{BB962C8B-B14F-4D97-AF65-F5344CB8AC3E}">
        <p14:creationId xmlns:p14="http://schemas.microsoft.com/office/powerpoint/2010/main" val="23422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8889FA-FB45-E845-AE2A-60377BBC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9C8E-F0B4-E640-9C83-2EC5B66A847D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FDA33DBA-079F-FA48-9026-88C14D54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008" y="179074"/>
            <a:ext cx="8544191" cy="646761"/>
          </a:xfrm>
        </p:spPr>
        <p:txBody>
          <a:bodyPr>
            <a:normAutofit fontScale="90000"/>
          </a:bodyPr>
          <a:lstStyle/>
          <a:p>
            <a:r>
              <a:rPr lang="it-IT" dirty="0"/>
              <a:t>Estremi idrologici: alluvioni e siccità</a:t>
            </a: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r="5280" b="7288"/>
          <a:stretch/>
        </p:blipFill>
        <p:spPr bwMode="auto">
          <a:xfrm>
            <a:off x="544138" y="614747"/>
            <a:ext cx="6984777" cy="344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296668" y="3997549"/>
            <a:ext cx="4392488" cy="2246769"/>
          </a:xfrm>
          <a:prstGeom prst="rect">
            <a:avLst/>
          </a:prstGeom>
          <a:solidFill>
            <a:srgbClr val="BDD7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it-IT" sz="2000" u="sng" kern="0" dirty="0" err="1">
                <a:solidFill>
                  <a:srgbClr val="333333"/>
                </a:solidFill>
              </a:rPr>
              <a:t>Bacino</a:t>
            </a:r>
            <a:r>
              <a:rPr lang="en-GB" altLang="it-IT" sz="2000" u="sng" kern="0" dirty="0">
                <a:solidFill>
                  <a:srgbClr val="333333"/>
                </a:solidFill>
              </a:rPr>
              <a:t> del </a:t>
            </a:r>
            <a:r>
              <a:rPr lang="en-GB" altLang="it-IT" sz="2000" u="sng" kern="0" dirty="0" err="1">
                <a:solidFill>
                  <a:srgbClr val="333333"/>
                </a:solidFill>
              </a:rPr>
              <a:t>medio</a:t>
            </a:r>
            <a:r>
              <a:rPr kumimoji="0" lang="en-GB" altLang="it-IT" sz="2000" b="0" i="0" u="sng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GB" altLang="it-IT" sz="2000" b="0" i="0" u="sng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Flumendosa</a:t>
            </a:r>
            <a:r>
              <a:rPr kumimoji="0" lang="en-GB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</a:p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Q</a:t>
            </a:r>
            <a:r>
              <a:rPr kumimoji="0" lang="en-GB" altLang="it-IT" sz="2000" b="0" i="0" u="none" strike="noStrike" kern="0" cap="none" spc="0" normalizeH="0" baseline="-2500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av</a:t>
            </a:r>
            <a:r>
              <a:rPr kumimoji="0" lang="en-GB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11.5 m</a:t>
            </a:r>
            <a:r>
              <a:rPr kumimoji="0" lang="en-GB" altLang="it-IT" sz="2000" b="0" i="0" u="none" strike="noStrike" kern="0" cap="none" spc="0" normalizeH="0" baseline="30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3</a:t>
            </a:r>
            <a:r>
              <a:rPr kumimoji="0" lang="en-GB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/s</a:t>
            </a:r>
          </a:p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Q</a:t>
            </a:r>
            <a:r>
              <a:rPr kumimoji="0" lang="en-GB" altLang="it-IT" sz="2000" b="0" i="0" u="none" strike="noStrike" kern="0" cap="none" spc="0" normalizeH="0" baseline="-2500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max</a:t>
            </a:r>
            <a:r>
              <a:rPr kumimoji="0" lang="en-GB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/ </a:t>
            </a:r>
            <a:r>
              <a:rPr kumimoji="0" lang="en-GB" alt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Q</a:t>
            </a:r>
            <a:r>
              <a:rPr kumimoji="0" lang="en-GB" altLang="it-IT" sz="2000" b="0" i="0" u="none" strike="noStrike" kern="0" cap="none" spc="0" normalizeH="0" baseline="-2500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av</a:t>
            </a:r>
            <a:r>
              <a:rPr kumimoji="0" lang="en-GB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270</a:t>
            </a:r>
          </a:p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Deflusso</a:t>
            </a:r>
            <a:r>
              <a:rPr kumimoji="0" lang="en-GB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  7 December 2004   </a:t>
            </a:r>
            <a:r>
              <a:rPr kumimoji="0" lang="en-GB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57.4 Mm</a:t>
            </a:r>
            <a:r>
              <a:rPr kumimoji="0" lang="en-GB" altLang="it-IT" sz="2000" b="0" i="0" u="none" strike="noStrike" kern="0" cap="none" spc="0" normalizeH="0" baseline="3000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3</a:t>
            </a:r>
            <a:endParaRPr kumimoji="0" lang="en-GB" altLang="it-IT" sz="2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Deflusso</a:t>
            </a:r>
            <a:r>
              <a:rPr kumimoji="0" lang="en-GB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</a:rPr>
              <a:t> A.I. 2001/2002        </a:t>
            </a:r>
            <a:r>
              <a:rPr kumimoji="0" lang="en-GB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34.8 Mm</a:t>
            </a:r>
            <a:r>
              <a:rPr kumimoji="0" lang="en-GB" altLang="it-IT" sz="2000" b="0" i="0" u="none" strike="noStrike" kern="0" cap="none" spc="0" normalizeH="0" baseline="3000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3</a:t>
            </a:r>
            <a:endParaRPr kumimoji="0" lang="en-GB" altLang="it-IT" sz="2000" b="0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20" name="Picture 3" descr="DSCF71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96" y="3988067"/>
            <a:ext cx="3384376" cy="22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27" descr="DSCF73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15" y="1683684"/>
            <a:ext cx="248427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01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8889FA-FB45-E845-AE2A-60377BBC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9C8E-F0B4-E640-9C83-2EC5B66A847D}" type="slidenum">
              <a:rPr lang="it-IT" smtClean="0"/>
              <a:pPr/>
              <a:t>15</a:t>
            </a:fld>
            <a:endParaRPr lang="it-IT" dirty="0"/>
          </a:p>
        </p:txBody>
      </p:sp>
      <p:grpSp>
        <p:nvGrpSpPr>
          <p:cNvPr id="14" name="Gruppo 13"/>
          <p:cNvGrpSpPr/>
          <p:nvPr/>
        </p:nvGrpSpPr>
        <p:grpSpPr>
          <a:xfrm>
            <a:off x="1810280" y="1349788"/>
            <a:ext cx="8121650" cy="797251"/>
            <a:chOff x="635526" y="2636912"/>
            <a:chExt cx="8121650" cy="797251"/>
          </a:xfrm>
        </p:grpSpPr>
        <p:sp>
          <p:nvSpPr>
            <p:cNvPr id="15" name="Rettangolo con angoli arrotondati 10">
              <a:extLst>
                <a:ext uri="{FF2B5EF4-FFF2-40B4-BE49-F238E27FC236}">
                  <a16:creationId xmlns:a16="http://schemas.microsoft.com/office/drawing/2014/main" id="{42A8908D-A0AB-405F-BE99-BFF2AECD14F4}"/>
                </a:ext>
              </a:extLst>
            </p:cNvPr>
            <p:cNvSpPr/>
            <p:nvPr/>
          </p:nvSpPr>
          <p:spPr bwMode="auto">
            <a:xfrm>
              <a:off x="777330" y="2636912"/>
              <a:ext cx="7876132" cy="797251"/>
            </a:xfrm>
            <a:prstGeom prst="roundRect">
              <a:avLst/>
            </a:prstGeom>
            <a:solidFill>
              <a:srgbClr val="C6FF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6" name="Rettangolo con angoli arrotondati 9">
              <a:extLst>
                <a:ext uri="{FF2B5EF4-FFF2-40B4-BE49-F238E27FC236}">
                  <a16:creationId xmlns:a16="http://schemas.microsoft.com/office/drawing/2014/main" id="{31BF3C96-3A02-49B5-8242-8D0EF27381F5}"/>
                </a:ext>
              </a:extLst>
            </p:cNvPr>
            <p:cNvSpPr/>
            <p:nvPr/>
          </p:nvSpPr>
          <p:spPr bwMode="auto">
            <a:xfrm>
              <a:off x="1497410" y="2669900"/>
              <a:ext cx="6408712" cy="255044"/>
            </a:xfrm>
            <a:prstGeom prst="roundRect">
              <a:avLst/>
            </a:prstGeom>
            <a:solidFill>
              <a:schemeClr val="accent1">
                <a:lumMod val="75000"/>
                <a:alpha val="3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1BE4E21F-BA61-4BC8-A017-38BAC5B33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526" y="2661068"/>
              <a:ext cx="8121650" cy="684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631825" indent="-277813"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6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marL="0" marR="0" lvl="0" indent="0" algn="ctr" defTabSz="449263" rtl="0" eaLnBrk="1" fontAlgn="base" latinLnBrk="0" hangingPunct="1">
                <a:lnSpc>
                  <a:spcPts val="17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it-IT" alt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Lucida Sans Unicode" panose="020B0602030504020204" pitchFamily="34" charset="0"/>
                </a:rPr>
                <a:t>LE RISORSE SUPERFICIALI costituiscono la  FONTE IDRICA PRINCIPALE </a:t>
              </a:r>
            </a:p>
            <a:p>
              <a:pPr marL="0" marR="0" lvl="0" indent="0" algn="ctr" defTabSz="449263" rtl="0" eaLnBrk="1" fontAlgn="base" latinLnBrk="0" hangingPunct="1">
                <a:lnSpc>
                  <a:spcPts val="17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it-IT" altLang="it-IT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Lucida Sans Unicode" panose="020B0602030504020204" pitchFamily="34" charset="0"/>
                </a:rPr>
                <a:t>Le caratteristiche territoriali e climatiche della Sardegna fanno sì che il fabbisogno idrico sia soddisfatto in massima parte grazie ai PRELIEVI DALLE RISORSE SUPERFICIALI</a:t>
              </a: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1623941" y="3254574"/>
            <a:ext cx="4644040" cy="282750"/>
            <a:chOff x="381763" y="2425787"/>
            <a:chExt cx="4644040" cy="282750"/>
          </a:xfrm>
        </p:grpSpPr>
        <p:sp>
          <p:nvSpPr>
            <p:cNvPr id="19" name="Rettangolo arrotondato 18"/>
            <p:cNvSpPr/>
            <p:nvPr/>
          </p:nvSpPr>
          <p:spPr bwMode="auto">
            <a:xfrm>
              <a:off x="1209378" y="2425787"/>
              <a:ext cx="2987856" cy="28275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ADE2A0C5-D294-4CEA-BC4D-C312A7A80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63" y="2425787"/>
              <a:ext cx="4644040" cy="262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631825" indent="-277813">
                <a:spcBef>
                  <a:spcPts val="6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6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marL="0" marR="0" lvl="0" indent="0" algn="ctr" defTabSz="449263" rtl="0" eaLnBrk="1" fontAlgn="base" latinLnBrk="0" hangingPunct="1">
                <a:lnSpc>
                  <a:spcPts val="17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it-IT" alt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Lucida Sans Unicode" panose="020B0602030504020204" pitchFamily="34" charset="0"/>
                </a:rPr>
                <a:t>La situazione nei Distretti Italiani</a:t>
              </a:r>
              <a:endPara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21" name="Immagin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191" y="2186256"/>
            <a:ext cx="4238535" cy="2511877"/>
          </a:xfrm>
          <a:prstGeom prst="rect">
            <a:avLst/>
          </a:prstGeom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ADE2A0C5-D294-4CEA-BC4D-C312A7A80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267" y="5005746"/>
            <a:ext cx="10397066" cy="111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631825" indent="-27781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ts val="17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Lucida Sans Unicode" panose="020B0602030504020204" pitchFamily="34" charset="0"/>
              </a:rPr>
              <a:t>Il servizio di approvvigionamento idrico primario è garantito, per una quota pari a circa il 70/80% del fabbisogno, grazie al complesso sistema infrastrutturale, (dighe, traverse, canali, acquedotti, impianti di pompaggio, centrali idroelettriche) realizzato in Sardegna a partire dalla prima metà del ‘900.</a:t>
            </a:r>
          </a:p>
          <a:p>
            <a:pPr marL="0" marR="0" lvl="0" indent="0" algn="ctr" defTabSz="449263" rtl="0" eaLnBrk="1" fontAlgn="base" latinLnBrk="0" hangingPunct="1">
              <a:lnSpc>
                <a:spcPts val="17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3" name="Freccia a destra 22"/>
          <p:cNvSpPr/>
          <p:nvPr/>
        </p:nvSpPr>
        <p:spPr bwMode="auto">
          <a:xfrm>
            <a:off x="5614377" y="3216022"/>
            <a:ext cx="513993" cy="359853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FDA33DBA-079F-FA48-9026-88C14D54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941" y="198564"/>
            <a:ext cx="8375191" cy="646761"/>
          </a:xfrm>
        </p:spPr>
        <p:txBody>
          <a:bodyPr>
            <a:normAutofit fontScale="90000"/>
          </a:bodyPr>
          <a:lstStyle/>
          <a:p>
            <a:r>
              <a:rPr lang="it-IT" dirty="0"/>
              <a:t>L’approvvigionamento idrico primario</a:t>
            </a:r>
          </a:p>
        </p:txBody>
      </p:sp>
    </p:spTree>
    <p:extLst>
      <p:ext uri="{BB962C8B-B14F-4D97-AF65-F5344CB8AC3E}">
        <p14:creationId xmlns:p14="http://schemas.microsoft.com/office/powerpoint/2010/main" val="72115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631504" y="320676"/>
            <a:ext cx="89598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eaLnBrk="1" hangingPunct="1">
              <a:defRPr/>
            </a:pPr>
            <a:r>
              <a:rPr lang="it-IT" altLang="it-IT" sz="2400" b="1" i="1" dirty="0">
                <a:solidFill>
                  <a:srgbClr val="000000"/>
                </a:solidFill>
                <a:ea typeface="MS PGothic" pitchFamily="32" charset="-128"/>
                <a:cs typeface="Arial" charset="0"/>
              </a:rPr>
              <a:t>Le precipitazioni</a:t>
            </a:r>
          </a:p>
        </p:txBody>
      </p:sp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6" b="28653"/>
          <a:stretch>
            <a:fillRect/>
          </a:stretch>
        </p:blipFill>
        <p:spPr bwMode="auto">
          <a:xfrm>
            <a:off x="1142206" y="6215082"/>
            <a:ext cx="1032898" cy="52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7"/>
          <a:stretch>
            <a:fillRect/>
          </a:stretch>
        </p:blipFill>
        <p:spPr bwMode="auto">
          <a:xfrm>
            <a:off x="1856554" y="6357958"/>
            <a:ext cx="1360630" cy="2295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ttore 1 6"/>
          <p:cNvCxnSpPr/>
          <p:nvPr/>
        </p:nvCxnSpPr>
        <p:spPr>
          <a:xfrm>
            <a:off x="1523968" y="642918"/>
            <a:ext cx="9215502" cy="1588"/>
          </a:xfrm>
          <a:prstGeom prst="line">
            <a:avLst/>
          </a:prstGeom>
          <a:ln w="19050">
            <a:solidFill>
              <a:srgbClr val="2FA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1"/>
          <p:cNvSpPr>
            <a:spLocks noChangeArrowheads="1"/>
          </p:cNvSpPr>
          <p:nvPr/>
        </p:nvSpPr>
        <p:spPr bwMode="auto">
          <a:xfrm>
            <a:off x="6915637" y="836713"/>
            <a:ext cx="4007249" cy="299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82" dirty="0"/>
              <a:t>L’analisi delle serie storiche idrologiche relative agli ultimi 100 anni (1922/23-2022/23) mostra che </a:t>
            </a:r>
            <a:r>
              <a:rPr lang="it-IT" altLang="it-IT" sz="1482" b="1" u="sng" dirty="0"/>
              <a:t>sia la pioggia che i deflussi sono non stazionari</a:t>
            </a:r>
            <a:r>
              <a:rPr lang="it-IT" altLang="it-IT" sz="1482" dirty="0"/>
              <a:t>, come è chiaramente dimostrato dai test statistici. Le altezze di pioggia diminuiscono mediamente di circa 1.37 mm/anno.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376" dirty="0"/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br>
              <a:rPr lang="it-IT" altLang="it-IT" sz="1376" dirty="0"/>
            </a:br>
            <a:r>
              <a:rPr lang="it-IT" altLang="it-IT" b="1" dirty="0">
                <a:solidFill>
                  <a:srgbClr val="FF0000"/>
                </a:solidFill>
              </a:rPr>
              <a:t>Inoltre, per quanto riguarda la trasformazione afflussi-deflussi, il deflusso è molto sensibile a qualsiasi riduzione delle precipitazioni.</a:t>
            </a:r>
          </a:p>
        </p:txBody>
      </p:sp>
      <p:sp>
        <p:nvSpPr>
          <p:cNvPr id="11" name="Rettangolo 3"/>
          <p:cNvSpPr>
            <a:spLocks noChangeArrowheads="1"/>
          </p:cNvSpPr>
          <p:nvPr/>
        </p:nvSpPr>
        <p:spPr bwMode="auto">
          <a:xfrm>
            <a:off x="1396954" y="4528318"/>
            <a:ext cx="9186042" cy="168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it-IT" altLang="it-IT" sz="1482" b="1" dirty="0">
                <a:solidFill>
                  <a:srgbClr val="FF0066"/>
                </a:solidFill>
              </a:rPr>
              <a:t>Bilancio idrologico medio 1922-1975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it-IT" altLang="it-IT" sz="1482" b="1" dirty="0">
                <a:solidFill>
                  <a:srgbClr val="FF0066"/>
                </a:solidFill>
              </a:rPr>
              <a:t>Afflussi   771 mm  -   Deflussi  230 mm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it-IT" altLang="it-IT" sz="1482" b="1" dirty="0">
                <a:solidFill>
                  <a:schemeClr val="accent2"/>
                </a:solidFill>
              </a:rPr>
              <a:t>Bilancio idrologico medio 1985-2023 - Riduzione delle precipitazioni: 14%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it-IT" altLang="it-IT" sz="1482" b="1" dirty="0">
                <a:solidFill>
                  <a:schemeClr val="accent2"/>
                </a:solidFill>
              </a:rPr>
              <a:t>Afflussi   663 mm  -  Deflussi  122 mm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it-IT" altLang="it-IT" sz="1482" b="1" u="sng" dirty="0">
                <a:solidFill>
                  <a:schemeClr val="accent2"/>
                </a:solidFill>
              </a:rPr>
              <a:t>RIDUZIONE DEI DEFLUSSI: 47%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51" y="908721"/>
            <a:ext cx="5500838" cy="3592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7406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8889FA-FB45-E845-AE2A-60377BBC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9C8E-F0B4-E640-9C83-2EC5B66A847D}" type="slidenum">
              <a:rPr lang="it-IT" smtClean="0"/>
              <a:pPr/>
              <a:t>17</a:t>
            </a:fld>
            <a:endParaRPr lang="it-IT" dirty="0"/>
          </a:p>
        </p:txBody>
      </p:sp>
      <p:pic>
        <p:nvPicPr>
          <p:cNvPr id="3" name="Immagin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063102"/>
            <a:ext cx="769620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3043238" y="1487488"/>
            <a:ext cx="282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>
                <a:solidFill>
                  <a:srgbClr val="000000"/>
                </a:solidFill>
              </a:rPr>
              <a:t>Dm</a:t>
            </a:r>
            <a:r>
              <a:rPr lang="it-IT" altLang="it-IT" baseline="30000">
                <a:solidFill>
                  <a:srgbClr val="000000"/>
                </a:solidFill>
              </a:rPr>
              <a:t>1/3</a:t>
            </a:r>
            <a:r>
              <a:rPr lang="it-IT" altLang="it-IT">
                <a:solidFill>
                  <a:srgbClr val="000000"/>
                </a:solidFill>
              </a:rPr>
              <a:t>= c1 + c2 LOG(Am)</a:t>
            </a:r>
            <a:r>
              <a:rPr lang="it-IT" altLang="it-IT"/>
              <a:t> </a:t>
            </a:r>
          </a:p>
        </p:txBody>
      </p:sp>
      <p:sp>
        <p:nvSpPr>
          <p:cNvPr id="6" name="Ovale 5"/>
          <p:cNvSpPr>
            <a:spLocks noChangeArrowheads="1"/>
          </p:cNvSpPr>
          <p:nvPr/>
        </p:nvSpPr>
        <p:spPr bwMode="auto">
          <a:xfrm>
            <a:off x="4446588" y="4116388"/>
            <a:ext cx="76200" cy="762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" name="Ovale 18"/>
          <p:cNvSpPr>
            <a:spLocks noChangeArrowheads="1"/>
          </p:cNvSpPr>
          <p:nvPr/>
        </p:nvSpPr>
        <p:spPr bwMode="auto">
          <a:xfrm>
            <a:off x="3605213" y="4687888"/>
            <a:ext cx="76200" cy="762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cxnSp>
        <p:nvCxnSpPr>
          <p:cNvPr id="8" name="Connettore 2 20"/>
          <p:cNvCxnSpPr>
            <a:cxnSpLocks noChangeShapeType="1"/>
          </p:cNvCxnSpPr>
          <p:nvPr/>
        </p:nvCxnSpPr>
        <p:spPr bwMode="auto">
          <a:xfrm flipH="1">
            <a:off x="3725863" y="5068888"/>
            <a:ext cx="685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ttangolo 8"/>
          <p:cNvSpPr/>
          <p:nvPr/>
        </p:nvSpPr>
        <p:spPr>
          <a:xfrm>
            <a:off x="3584575" y="4699000"/>
            <a:ext cx="9445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-15%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439863" y="4164013"/>
            <a:ext cx="11049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-47%</a:t>
            </a:r>
          </a:p>
        </p:txBody>
      </p:sp>
      <p:cxnSp>
        <p:nvCxnSpPr>
          <p:cNvPr id="11" name="Connettore 2 24"/>
          <p:cNvCxnSpPr>
            <a:cxnSpLocks noChangeShapeType="1"/>
          </p:cNvCxnSpPr>
          <p:nvPr/>
        </p:nvCxnSpPr>
        <p:spPr bwMode="auto">
          <a:xfrm>
            <a:off x="1363663" y="4132263"/>
            <a:ext cx="0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ttore diritto 3"/>
          <p:cNvCxnSpPr>
            <a:cxnSpLocks noChangeShapeType="1"/>
          </p:cNvCxnSpPr>
          <p:nvPr/>
        </p:nvCxnSpPr>
        <p:spPr bwMode="auto">
          <a:xfrm>
            <a:off x="4481513" y="4205288"/>
            <a:ext cx="0" cy="1041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ttore diritto 5"/>
          <p:cNvCxnSpPr>
            <a:cxnSpLocks noChangeShapeType="1"/>
          </p:cNvCxnSpPr>
          <p:nvPr/>
        </p:nvCxnSpPr>
        <p:spPr bwMode="auto">
          <a:xfrm flipH="1">
            <a:off x="1430338" y="4154488"/>
            <a:ext cx="297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ttore diritto 7"/>
          <p:cNvCxnSpPr>
            <a:cxnSpLocks noChangeShapeType="1"/>
          </p:cNvCxnSpPr>
          <p:nvPr/>
        </p:nvCxnSpPr>
        <p:spPr bwMode="auto">
          <a:xfrm flipH="1">
            <a:off x="1433513" y="4716463"/>
            <a:ext cx="20701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ttore diritto 9"/>
          <p:cNvCxnSpPr>
            <a:cxnSpLocks noChangeShapeType="1"/>
          </p:cNvCxnSpPr>
          <p:nvPr/>
        </p:nvCxnSpPr>
        <p:spPr bwMode="auto">
          <a:xfrm>
            <a:off x="3643313" y="4884738"/>
            <a:ext cx="0" cy="3413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ttangolo 2"/>
          <p:cNvSpPr>
            <a:spLocks noChangeArrowheads="1"/>
          </p:cNvSpPr>
          <p:nvPr/>
        </p:nvSpPr>
        <p:spPr bwMode="auto">
          <a:xfrm>
            <a:off x="8058150" y="2251889"/>
            <a:ext cx="389678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>
                <a:solidFill>
                  <a:schemeClr val="tx1"/>
                </a:solidFill>
              </a:rPr>
              <a:t>Una riduzione del 15% delle precipitazioni può produrre una diminuzione anche di oltre il 45% del deflusso e, di conseguenza, compromettere i diversi usi.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FDA33DBA-079F-FA48-9026-88C14D54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556" y="198564"/>
            <a:ext cx="7886244" cy="646761"/>
          </a:xfrm>
        </p:spPr>
        <p:txBody>
          <a:bodyPr>
            <a:normAutofit fontScale="90000"/>
          </a:bodyPr>
          <a:lstStyle/>
          <a:p>
            <a:r>
              <a:rPr lang="it-IT" dirty="0"/>
              <a:t>La trasformazione Afflussi - Deflussi</a:t>
            </a:r>
          </a:p>
        </p:txBody>
      </p:sp>
    </p:spTree>
    <p:extLst>
      <p:ext uri="{BB962C8B-B14F-4D97-AF65-F5344CB8AC3E}">
        <p14:creationId xmlns:p14="http://schemas.microsoft.com/office/powerpoint/2010/main" val="3073447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8889FA-FB45-E845-AE2A-60377BBC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9C8E-F0B4-E640-9C83-2EC5B66A847D}" type="slidenum">
              <a:rPr lang="it-IT" smtClean="0"/>
              <a:pPr/>
              <a:t>18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70" y="804324"/>
            <a:ext cx="9748147" cy="5325067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FDA33DBA-079F-FA48-9026-88C14D54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556" y="198564"/>
            <a:ext cx="6533684" cy="646761"/>
          </a:xfrm>
        </p:spPr>
        <p:txBody>
          <a:bodyPr>
            <a:normAutofit fontScale="90000"/>
          </a:bodyPr>
          <a:lstStyle/>
          <a:p>
            <a:r>
              <a:rPr lang="it-IT" dirty="0"/>
              <a:t>Il bilancio risorse - fabbisogni</a:t>
            </a:r>
          </a:p>
        </p:txBody>
      </p:sp>
    </p:spTree>
    <p:extLst>
      <p:ext uri="{BB962C8B-B14F-4D97-AF65-F5344CB8AC3E}">
        <p14:creationId xmlns:p14="http://schemas.microsoft.com/office/powerpoint/2010/main" val="2138893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8889FA-FB45-E845-AE2A-60377BBC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9C8E-F0B4-E640-9C83-2EC5B66A847D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FDA33DBA-079F-FA48-9026-88C14D54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1" y="176189"/>
            <a:ext cx="8856132" cy="646761"/>
          </a:xfrm>
        </p:spPr>
        <p:txBody>
          <a:bodyPr>
            <a:normAutofit fontScale="90000"/>
          </a:bodyPr>
          <a:lstStyle/>
          <a:p>
            <a:r>
              <a:rPr lang="it-IT" dirty="0"/>
              <a:t>Gli indicatori  – Il bilancio </a:t>
            </a:r>
            <a:r>
              <a:rPr lang="it-IT" dirty="0" err="1"/>
              <a:t>idroclimatico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55" y="1251980"/>
            <a:ext cx="7556500" cy="481161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457062" y="1412776"/>
            <a:ext cx="47349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</a:rPr>
              <a:t>Il bilancio idroclimatico è espresso come differenza tra il cumulato di precipitazione ed il cumulato dell'evapotraspirazione di riferimento (ET</a:t>
            </a:r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</a:rPr>
              <a:t>0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</a:rPr>
              <a:t>).</a:t>
            </a:r>
          </a:p>
          <a:p>
            <a:pPr algn="just"/>
            <a:r>
              <a:rPr lang="it-IT" dirty="0">
                <a:latin typeface="Arial" panose="020B0604020202020204" pitchFamily="34" charset="0"/>
              </a:rPr>
              <a:t>Viene elaborato mensilmente da ARPAS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5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670844" y="320676"/>
            <a:ext cx="89598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it-IT" altLang="it-IT" sz="1600" b="1" i="1" dirty="0">
                <a:solidFill>
                  <a:srgbClr val="000000"/>
                </a:solidFill>
                <a:ea typeface="MS PGothic" pitchFamily="32" charset="-128"/>
                <a:cs typeface="Arial" charset="0"/>
              </a:rPr>
              <a:t>La GOVERNANCE secondo la Direttiva Quadro sulle Acque – «DQA»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1523968" y="642918"/>
            <a:ext cx="9215502" cy="1588"/>
          </a:xfrm>
          <a:prstGeom prst="line">
            <a:avLst/>
          </a:prstGeom>
          <a:ln w="19050">
            <a:solidFill>
              <a:srgbClr val="2FA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CA53C267-F965-4BD2-A4D3-EBD7921AAE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6" b="-1"/>
          <a:stretch/>
        </p:blipFill>
        <p:spPr>
          <a:xfrm>
            <a:off x="7320138" y="685004"/>
            <a:ext cx="3276457" cy="399598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60718BA-3129-4A8A-B586-6DA35F9DC3F8}"/>
              </a:ext>
            </a:extLst>
          </p:cNvPr>
          <p:cNvSpPr txBox="1"/>
          <p:nvPr/>
        </p:nvSpPr>
        <p:spPr>
          <a:xfrm>
            <a:off x="6888088" y="4274512"/>
            <a:ext cx="41044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it-IT" b="1" dirty="0">
                <a:solidFill>
                  <a:srgbClr val="0066CC"/>
                </a:solidFill>
                <a:ea typeface="MS PGothic" pitchFamily="32" charset="-128"/>
                <a:cs typeface="Arial" charset="0"/>
              </a:rPr>
              <a:t>L’Italia, con il </a:t>
            </a:r>
            <a:r>
              <a:rPr lang="it-IT" b="1" u="sng" dirty="0">
                <a:solidFill>
                  <a:srgbClr val="0066CC"/>
                </a:solidFill>
                <a:ea typeface="MS PGothic" pitchFamily="32" charset="-128"/>
                <a:cs typeface="Arial" charset="0"/>
              </a:rPr>
              <a:t>D. Lgs 152/06,</a:t>
            </a:r>
            <a:r>
              <a:rPr lang="it-IT" b="1" dirty="0">
                <a:solidFill>
                  <a:srgbClr val="0066CC"/>
                </a:solidFill>
                <a:ea typeface="MS PGothic" pitchFamily="32" charset="-128"/>
                <a:cs typeface="Arial" charset="0"/>
              </a:rPr>
              <a:t> </a:t>
            </a:r>
            <a:r>
              <a:rPr lang="it-IT" altLang="it-IT" b="1" dirty="0">
                <a:solidFill>
                  <a:srgbClr val="0066CC"/>
                </a:solidFill>
                <a:ea typeface="MS PGothic" pitchFamily="32" charset="-128"/>
                <a:cs typeface="Arial" charset="0"/>
              </a:rPr>
              <a:t>ha individuato 7 Distretti Idrografici </a:t>
            </a:r>
            <a:endParaRPr lang="it-IT" altLang="it-IT" b="1" dirty="0">
              <a:ea typeface="MS PGothic" pitchFamily="32" charset="-128"/>
              <a:cs typeface="Arial" charset="0"/>
            </a:endParaRPr>
          </a:p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 i quali quello della Sardegna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9F90C26-F87B-4B38-A2CB-E511C0FFD8CC}"/>
              </a:ext>
            </a:extLst>
          </p:cNvPr>
          <p:cNvSpPr txBox="1"/>
          <p:nvPr/>
        </p:nvSpPr>
        <p:spPr>
          <a:xfrm>
            <a:off x="1607294" y="764705"/>
            <a:ext cx="4848747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0066CC"/>
                </a:solidFill>
                <a:ea typeface="MS PGothic" pitchFamily="32" charset="-128"/>
                <a:cs typeface="Arial" charset="0"/>
              </a:rPr>
              <a:t>La Direttiva</a:t>
            </a:r>
            <a:endParaRPr lang="it-IT" altLang="it-IT" b="1" dirty="0">
              <a:ea typeface="MS PGothic" pitchFamily="32" charset="-128"/>
              <a:cs typeface="Arial" charset="0"/>
            </a:endParaRPr>
          </a:p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Definisce i Distretti Idrografici come la principale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unità per la gestione dei bacini idrografici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Distretto idrografico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inteso come 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un'area di terra e di mare costituita da uno o più bacini idrografici limitrofi e dalle rispettive acque sotterranee e costiere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Ogni stato membro ha il compito di individuare i Distretti Idrografici del proprio territorio e le relative Autorità competenti (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Adbd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ai fini dell’attuazione della Direttiva acque e alluvioni. 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A751E18-15BC-4E4D-A457-BDDDD7F1240F}"/>
              </a:ext>
            </a:extLst>
          </p:cNvPr>
          <p:cNvSpPr/>
          <p:nvPr/>
        </p:nvSpPr>
        <p:spPr bwMode="auto">
          <a:xfrm>
            <a:off x="7392144" y="2439271"/>
            <a:ext cx="1088578" cy="122413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4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5FC8757-6A51-485A-B773-9753B839B89F}"/>
              </a:ext>
            </a:extLst>
          </p:cNvPr>
          <p:cNvSpPr txBox="1"/>
          <p:nvPr/>
        </p:nvSpPr>
        <p:spPr>
          <a:xfrm>
            <a:off x="1583053" y="5150164"/>
            <a:ext cx="9409492" cy="1200329"/>
          </a:xfrm>
          <a:prstGeom prst="rect">
            <a:avLst/>
          </a:prstGeom>
          <a:solidFill>
            <a:srgbClr val="F5FAC8"/>
          </a:solidFill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distretti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idrograﬁci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cui territorio coincide con il territorio regionale (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Sardegna e Sicilia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il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D.Lgs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152/06 demanda alla Regione stessa il compito di istituire l’Autorità di bacino distrettuale. </a:t>
            </a:r>
          </a:p>
          <a:p>
            <a:pPr algn="ctr"/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Sardegna il bacino unico della Sardegna e l’Autorità di Bacino è stata istituita con la L.R. 19/2006.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79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8889FA-FB45-E845-AE2A-60377BBC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9C8E-F0B4-E640-9C83-2EC5B66A847D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FDA33DBA-079F-FA48-9026-88C14D54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865" y="176189"/>
            <a:ext cx="7678769" cy="646761"/>
          </a:xfrm>
        </p:spPr>
        <p:txBody>
          <a:bodyPr>
            <a:normAutofit fontScale="90000"/>
          </a:bodyPr>
          <a:lstStyle/>
          <a:p>
            <a:r>
              <a:rPr lang="it-IT" dirty="0"/>
              <a:t>Gli indicatori  – Lo stato degli invasi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D1A7C93-5716-C1BB-8F38-E9FDC1611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6" y="657346"/>
            <a:ext cx="9626664" cy="620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3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8889FA-FB45-E845-AE2A-60377BBC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9C8E-F0B4-E640-9C83-2EC5B66A847D}" type="slidenum">
              <a:rPr lang="it-IT" smtClean="0"/>
              <a:pPr/>
              <a:t>21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91" y="1209863"/>
            <a:ext cx="9456120" cy="4899684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FDA33DBA-079F-FA48-9026-88C14D54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865" y="176189"/>
            <a:ext cx="8288369" cy="646761"/>
          </a:xfrm>
        </p:spPr>
        <p:txBody>
          <a:bodyPr>
            <a:normAutofit fontScale="90000"/>
          </a:bodyPr>
          <a:lstStyle/>
          <a:p>
            <a:r>
              <a:rPr lang="it-IT" dirty="0"/>
              <a:t>Gli indicatori  – Lo stato degli invasi</a:t>
            </a:r>
          </a:p>
        </p:txBody>
      </p:sp>
    </p:spTree>
    <p:extLst>
      <p:ext uri="{BB962C8B-B14F-4D97-AF65-F5344CB8AC3E}">
        <p14:creationId xmlns:p14="http://schemas.microsoft.com/office/powerpoint/2010/main" val="1510911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8889FA-FB45-E845-AE2A-60377BBC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9C8E-F0B4-E640-9C83-2EC5B66A847D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DA33DBA-079F-FA48-9026-88C14D54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865" y="176189"/>
            <a:ext cx="8288369" cy="646761"/>
          </a:xfrm>
        </p:spPr>
        <p:txBody>
          <a:bodyPr>
            <a:normAutofit fontScale="90000"/>
          </a:bodyPr>
          <a:lstStyle/>
          <a:p>
            <a:r>
              <a:rPr lang="it-IT" dirty="0"/>
              <a:t>Gli indicatori  – Lo stato degli invasi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289288"/>
            <a:ext cx="11590866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79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6" b="28653"/>
          <a:stretch>
            <a:fillRect/>
          </a:stretch>
        </p:blipFill>
        <p:spPr bwMode="auto">
          <a:xfrm>
            <a:off x="1142206" y="6215082"/>
            <a:ext cx="1032898" cy="52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7"/>
          <a:stretch>
            <a:fillRect/>
          </a:stretch>
        </p:blipFill>
        <p:spPr bwMode="auto">
          <a:xfrm>
            <a:off x="1856554" y="6357958"/>
            <a:ext cx="1360630" cy="22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14D40E1-2BF0-4D87-8A58-3FBE6F343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725856"/>
            <a:ext cx="8352928" cy="54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56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8889FA-FB45-E845-AE2A-60377BBC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9C8E-F0B4-E640-9C83-2EC5B66A847D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BB7C2289-5492-90DB-0CD2-8BAF6449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385612" cy="5455957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Occorrerebbe predisporre un sistema di pianificazione (distretti), di gestione (società</a:t>
            </a:r>
            <a:br>
              <a:rPr lang="it-IT" dirty="0"/>
            </a:br>
            <a:r>
              <a:rPr lang="it-IT" dirty="0"/>
              <a:t>regionali), di regolazione e di controllo alla stregua di quello del servizio idrico integrato</a:t>
            </a:r>
            <a:br>
              <a:rPr lang="it-IT" dirty="0"/>
            </a:br>
            <a:r>
              <a:rPr lang="it-IT" dirty="0"/>
              <a:t>anche per l’acqua grezza ovvero: </a:t>
            </a:r>
            <a:r>
              <a:rPr lang="it-IT" b="1" u="sng" dirty="0"/>
              <a:t>prevedere l’estensione della governance regolatoria</a:t>
            </a:r>
            <a:br>
              <a:rPr lang="it-IT" b="1" u="sng" dirty="0"/>
            </a:br>
            <a:r>
              <a:rPr lang="it-IT" b="1" u="sng" dirty="0"/>
              <a:t>anche per l’approvvigionamento idrico primario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922867" y="5821081"/>
            <a:ext cx="581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2</a:t>
            </a:r>
            <a:r>
              <a:rPr lang="it-IT" sz="1400" baseline="30000" dirty="0"/>
              <a:t>a</a:t>
            </a:r>
            <a:r>
              <a:rPr lang="it-IT" sz="1400" dirty="0"/>
              <a:t> Relazione alla cabina di regia del Commissario governativo per l’emergenza idrica – Roma 27 febbraio 2024 - pagina 55</a:t>
            </a:r>
          </a:p>
        </p:txBody>
      </p:sp>
    </p:spTree>
    <p:extLst>
      <p:ext uri="{BB962C8B-B14F-4D97-AF65-F5344CB8AC3E}">
        <p14:creationId xmlns:p14="http://schemas.microsoft.com/office/powerpoint/2010/main" val="65533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olo 1">
            <a:extLst>
              <a:ext uri="{FF2B5EF4-FFF2-40B4-BE49-F238E27FC236}">
                <a16:creationId xmlns:a16="http://schemas.microsoft.com/office/drawing/2014/main" id="{B67D7646-C977-74FC-FFCA-BBCE39A9C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8147" y="365760"/>
            <a:ext cx="10115082" cy="1020278"/>
          </a:xfrm>
        </p:spPr>
        <p:txBody>
          <a:bodyPr>
            <a:normAutofit fontScale="90000"/>
          </a:bodyPr>
          <a:lstStyle/>
          <a:p>
            <a:pPr algn="ctr"/>
            <a:br>
              <a:rPr lang="it-IT" altLang="it-IT" sz="3200" b="1" dirty="0"/>
            </a:br>
            <a:r>
              <a:rPr lang="it-IT" alt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ADB e funzione di governance sul SIMR - L.R. 19/2006 -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 “Disposizioni in materia di risorse idriche e bacini idrografici”</a:t>
            </a:r>
            <a:b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10" descr="sistemi">
            <a:extLst>
              <a:ext uri="{FF2B5EF4-FFF2-40B4-BE49-F238E27FC236}">
                <a16:creationId xmlns:a16="http://schemas.microsoft.com/office/drawing/2014/main" id="{04F5FEC4-715C-15C8-5AC1-C81553F53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t="2010" r="4083"/>
          <a:stretch>
            <a:fillRect/>
          </a:stretch>
        </p:blipFill>
        <p:spPr bwMode="auto">
          <a:xfrm>
            <a:off x="8636117" y="1889151"/>
            <a:ext cx="229711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719DE37C-1E38-A51C-4329-C1A0E3464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885638"/>
              </p:ext>
            </p:extLst>
          </p:nvPr>
        </p:nvGraphicFramePr>
        <p:xfrm>
          <a:off x="587829" y="1156575"/>
          <a:ext cx="7884063" cy="5335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822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sellaDiTesto 12">
            <a:extLst>
              <a:ext uri="{FF2B5EF4-FFF2-40B4-BE49-F238E27FC236}">
                <a16:creationId xmlns:a16="http://schemas.microsoft.com/office/drawing/2014/main" id="{6290E6DC-5E3F-034E-9510-BBE23A5D5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658813"/>
            <a:ext cx="9437688" cy="36625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Comitato istituzionale dell’Autorità di bacino</a:t>
            </a:r>
            <a:r>
              <a:rPr lang="it-IT" altLang="it-IT" sz="16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* </a:t>
            </a:r>
            <a:endParaRPr lang="it-IT" altLang="it-IT" sz="16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Agenzia del distretto e Tavolo di coordinamento interassessoriale </a:t>
            </a:r>
            <a:endParaRPr lang="it-IT" altLang="it-IT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28700" lvl="1" algn="just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sz="1600" dirty="0">
                <a:solidFill>
                  <a:srgbClr val="000000"/>
                </a:solidFill>
                <a:cs typeface="Arial" panose="020B0604020202020204" pitchFamily="34" charset="0"/>
              </a:rPr>
              <a:t>Cabina di regia per monitoraggio del bilancio idrico e la gestione delle crisi idriche in situazioni di siccità</a:t>
            </a:r>
          </a:p>
          <a:p>
            <a:pPr marL="1028700" lvl="1" algn="just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sz="1600" dirty="0">
                <a:cs typeface="Arial" panose="020B0604020202020204" pitchFamily="34" charset="0"/>
              </a:rPr>
              <a:t>Osservatorio permanente sugli utilizzi idrici</a:t>
            </a:r>
          </a:p>
          <a:p>
            <a:pPr marL="1028700" lvl="1" algn="just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it-IT" sz="1600" dirty="0">
                <a:cs typeface="Arial" panose="020B0604020202020204" pitchFamily="34" charset="0"/>
              </a:rPr>
              <a:t>Sistema Informativo di monitoraggio e preallarme della siccità </a:t>
            </a:r>
          </a:p>
          <a:p>
            <a:pPr algn="just">
              <a:spcBef>
                <a:spcPts val="600"/>
              </a:spcBef>
              <a:defRPr/>
            </a:pPr>
            <a:endParaRPr lang="it-IT" sz="1600" dirty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defRPr/>
            </a:pPr>
            <a:r>
              <a:rPr lang="it-IT" altLang="it-IT" sz="1800" b="1" i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it-IT" altLang="it-IT" sz="1800" i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Il </a:t>
            </a:r>
            <a:r>
              <a:rPr lang="it-IT" altLang="it-IT" sz="1800" b="1" i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Comitato istituzionale </a:t>
            </a:r>
            <a:r>
              <a:rPr lang="it-IT" altLang="it-IT" sz="1800" i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raccoglie le istanze e le traduce in indicazioni per l’Agenzia che elabora proposte e le sottopone all’approvazione dello stesso Comitato - esempi: approvazione dei piani e dei loro aggiornamenti, delibera preassegnazioni e assegnazioni delle risorse idriche, approvazione programma di azione per ZVN, i  quadri delle opere nel programma triennale, piano dei costi della risorsa…..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568F3E6-E7DC-BC54-09E1-147C3C3D7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65100"/>
            <a:ext cx="89598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altLang="it-IT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Organi e strumenti dell’Autorità di bacino</a:t>
            </a:r>
            <a:endParaRPr lang="it-IT" altLang="it-IT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alt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25554E-0D60-286B-F087-51CE78067770}"/>
              </a:ext>
            </a:extLst>
          </p:cNvPr>
          <p:cNvSpPr txBox="1"/>
          <p:nvPr/>
        </p:nvSpPr>
        <p:spPr>
          <a:xfrm>
            <a:off x="1220278" y="4384576"/>
            <a:ext cx="9751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Agenzia regionale del distretto idrografico svolge le </a:t>
            </a:r>
            <a:r>
              <a:rPr lang="it-IT" sz="1800" u="sng" dirty="0">
                <a:latin typeface="Arial" panose="020B0604020202020204" pitchFamily="34" charset="0"/>
                <a:cs typeface="Arial" panose="020B0604020202020204" pitchFamily="34" charset="0"/>
              </a:rPr>
              <a:t>funzioni di supporto per il governo integrato delle risorse idriche e cura la raccolta, l'aggiornamento e la diffusione dei dati relativi alla disponibilità della risorsa nel distretto idrografico, compresi il riuso delle acque reflue</a:t>
            </a:r>
            <a:r>
              <a:rPr lang="it-IT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u="sng" dirty="0">
                <a:latin typeface="Arial" panose="020B0604020202020204" pitchFamily="34" charset="0"/>
                <a:cs typeface="Arial" panose="020B0604020202020204" pitchFamily="34" charset="0"/>
              </a:rPr>
              <a:t>e i fabbisogni dei vari settori d'impiego, con riferimento alle risorse superficiali e sotterranee, allo scopo di elaborare e aggiornare </a:t>
            </a:r>
            <a:r>
              <a:rPr lang="it-IT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il quadro conoscitivo di ciascuno degli usi consentiti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</a:p>
          <a:p>
            <a:pPr algn="just"/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funzione di base dell’AdB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è quella pianificatoria e regolatoria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dei volumi idrici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DA4F585-0E85-E272-4B64-55FAAE0BD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65100"/>
            <a:ext cx="89598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altLang="it-IT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Quadro dei piani  che costituiscono la pianificazione di bacino</a:t>
            </a:r>
            <a:endParaRPr lang="it-IT" altLang="it-IT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0893DC8-C4C8-4992-E467-D780B9655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20866"/>
              </p:ext>
            </p:extLst>
          </p:nvPr>
        </p:nvGraphicFramePr>
        <p:xfrm>
          <a:off x="722305" y="665432"/>
          <a:ext cx="10747389" cy="5545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5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190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Tematica</a:t>
                      </a:r>
                      <a:endParaRPr lang="it-IT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endParaRPr lang="it-IT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it-IT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Tipologia</a:t>
                      </a:r>
                      <a:endParaRPr lang="it-IT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</a:t>
                      </a:r>
                      <a:endParaRPr lang="it-IT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374">
                <a:tc>
                  <a:txBody>
                    <a:bodyPr/>
                    <a:lstStyle/>
                    <a:p>
                      <a:pPr marL="71755" marR="71755" algn="just">
                        <a:spcBef>
                          <a:spcPts val="600"/>
                        </a:spcBef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Acque/assetto idrogeologico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 vert="vert27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Piano di bacino distrettuale (</a:t>
                      </a:r>
                      <a:r>
                        <a:rPr lang="it-IT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PdBD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Codice ambiente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Legge regionale 19/2006</a:t>
                      </a:r>
                      <a:endParaRPr lang="it-IT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Piano generale di settore</a:t>
                      </a:r>
                      <a:endParaRPr lang="it-IT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382">
                <a:tc gridSpan="5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94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Tutela quali-quantitativa acque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 vert="vert27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Piano di gestione del distretto idrografico (PGDI)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Direttiva acque 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Codice ambiente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Piano stralcio del </a:t>
                      </a:r>
                      <a:r>
                        <a:rPr lang="it-IT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PdBD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4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Piano di tutela delle acque (PTA)</a:t>
                      </a:r>
                      <a:endParaRPr lang="it-IT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D.Lgs. 152/99 e L.R.14/2000.</a:t>
                      </a:r>
                    </a:p>
                    <a:p>
                      <a:pPr algn="just"/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Oggi Codice ambiente 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Piano stralcio del </a:t>
                      </a:r>
                      <a:r>
                        <a:rPr lang="it-IT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PdBD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97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Nuovo piano regolatore degli acquedotti</a:t>
                      </a:r>
                      <a:endParaRPr lang="it-IT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legge 4 febbraio 1963, n. 129 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 del PGDI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necessario riferimento per la pianificazione della risorsa idropotabile nel definire gli schemi di approvvigionamento idrico per il comparto civile in relazione alla relativa domanda.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93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Piano per il razionale utilizzo delle risorse idriche (PSURI)</a:t>
                      </a:r>
                      <a:endParaRPr lang="it-IT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legge n.183 del 1989</a:t>
                      </a:r>
                    </a:p>
                    <a:p>
                      <a:pPr algn="just"/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Costituisce implementazione del (PSDRI).           </a:t>
                      </a:r>
                    </a:p>
                  </a:txBody>
                  <a:tcPr marL="54065" marR="5406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 del PGDI</a:t>
                      </a:r>
                    </a:p>
                    <a:p>
                      <a:pPr algn="just"/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necessario riferimento per la pianificazione della risorsa idrica per i diversi usi (Sistema Idrico Multisettoriale Regionale - SIMR) e le risultanze di tale Piano sono interamente recepite nel PGDI.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468">
                <a:tc rowSpan="3"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Assetto idrogeologico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4065" marR="54065" marT="0" marB="0"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600"/>
                        </a:spcBef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Piano di gestione del rischio alluvioni (PGRA)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Direttiva 2007/60/CE            D.Lgs. 23 febbraio 2010, n. 49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Piano stralcio del </a:t>
                      </a:r>
                      <a:r>
                        <a:rPr lang="it-IT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PdBD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endParaRPr lang="it-IT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52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Piano stralcio dell’assetto idrogeologico (PAI)</a:t>
                      </a:r>
                      <a:endParaRPr lang="it-IT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sensi  della legge 183/1989;                   oggi Codice dell’ambiente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Piano stralcio del </a:t>
                      </a:r>
                      <a:r>
                        <a:rPr lang="it-IT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PdBD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65" marR="5406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91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Piano stralcio delle fasce fluviali (PSFF) </a:t>
                      </a:r>
                    </a:p>
                  </a:txBody>
                  <a:tcPr marL="54065" marR="5406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sensi dell'art. 17, della legge 183/1989 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4065" marR="5406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Piano stralcio del </a:t>
                      </a:r>
                      <a:r>
                        <a:rPr lang="it-IT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PdBD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4065" marR="5406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4065" marR="5406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21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92C91F-27AE-B33A-6D3F-4F292DC6B15C}"/>
              </a:ext>
            </a:extLst>
          </p:cNvPr>
          <p:cNvSpPr txBox="1"/>
          <p:nvPr/>
        </p:nvSpPr>
        <p:spPr>
          <a:xfrm>
            <a:off x="900474" y="438790"/>
            <a:ext cx="9680212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contenuto del PGD e il set di strumenti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F12846E-97FD-AEA5-E9DD-D7E58BB209A7}"/>
              </a:ext>
            </a:extLst>
          </p:cNvPr>
          <p:cNvSpPr txBox="1"/>
          <p:nvPr/>
        </p:nvSpPr>
        <p:spPr>
          <a:xfrm>
            <a:off x="900474" y="895150"/>
            <a:ext cx="949050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Quadri conoscitivi delle risorse</a:t>
            </a:r>
          </a:p>
          <a:p>
            <a:pPr algn="just"/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Modelli idrologici e idraulici e modello di supporto alle decisioni sulle assegnazioni idriche</a:t>
            </a:r>
          </a:p>
          <a:p>
            <a:pPr algn="just"/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Gli strumenti per il monitoraggio e il controllo del bilancio idrico. </a:t>
            </a:r>
          </a:p>
          <a:p>
            <a:pPr algn="just"/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Gli indirizzi della pianificazione in merito alle priorità di  intervento</a:t>
            </a:r>
          </a:p>
          <a:p>
            <a:pPr algn="just"/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Il programma delle misure (misure strutturali e non strutturali; le misure di base relative agli usi irrigui e al razionale utilizzo delle acque; le misure specifiche relative agli obiettivi di qualità delle acque), </a:t>
            </a:r>
            <a:r>
              <a:rPr lang="it-IT" sz="1600" u="sng" dirty="0">
                <a:latin typeface="Arial" panose="020B0604020202020204" pitchFamily="34" charset="0"/>
                <a:cs typeface="Arial" panose="020B0604020202020204" pitchFamily="34" charset="0"/>
              </a:rPr>
              <a:t>alcune strettamente collegate a quelle previste nelle strategie di adattamento ai cambiamenti climatici</a:t>
            </a:r>
          </a:p>
          <a:p>
            <a:pPr algn="just"/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 piani si attuano attraverso i programmi triennali approvati dal Comitato, relativi a misure strutturali e non, e i programmi di interventi sui sistemi idrico multisettoriale, irriguo e idrico integrato  che contiene la ricognizione generale e la individuazione delle priorità.</a:t>
            </a:r>
          </a:p>
          <a:p>
            <a:pPr algn="just"/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Negli ultimi anni il ruolo delle AdB è stato rafforzato perché oltre a svolgere la funzione pianificatoria sono individuate dai Ministeri quali primarie interfacce per l’attuazione dei programmi di finanziamento di azioni e interventi nel settore idrico (esempi PNRR,PNSSI,….) e, comunque, per qualunque intervento nel settore del ciclo dell’acqua deve essere garantita ed espressa 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dall’AdB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la coerenza dello stesso rispetto alla pianificazione di bacino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120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631504" y="320676"/>
            <a:ext cx="89598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it-IT" altLang="it-IT" sz="1600" b="1" i="1" dirty="0">
                <a:solidFill>
                  <a:srgbClr val="000000"/>
                </a:solidFill>
                <a:ea typeface="MS PGothic" pitchFamily="32" charset="-128"/>
                <a:cs typeface="Arial" charset="0"/>
              </a:rPr>
              <a:t>Piano di Gestione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1523968" y="642918"/>
            <a:ext cx="9215502" cy="1588"/>
          </a:xfrm>
          <a:prstGeom prst="line">
            <a:avLst/>
          </a:prstGeom>
          <a:ln w="19050">
            <a:solidFill>
              <a:srgbClr val="2FA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FF3A91EB-606B-4F56-AD06-2464A33C2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1" y="4265595"/>
            <a:ext cx="2557609" cy="1678614"/>
          </a:xfrm>
          <a:prstGeom prst="rect">
            <a:avLst/>
          </a:prstGeom>
          <a:effectLst>
            <a:outerShdw blurRad="711200" dist="50800" dir="5400000" algn="ctr" rotWithShape="0">
              <a:srgbClr val="000000">
                <a:alpha val="79000"/>
              </a:srgbClr>
            </a:outerShdw>
          </a:effec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EF3BCB4F-99B4-45EC-9AFC-91FC2BC62F84}"/>
              </a:ext>
            </a:extLst>
          </p:cNvPr>
          <p:cNvSpPr/>
          <p:nvPr/>
        </p:nvSpPr>
        <p:spPr>
          <a:xfrm>
            <a:off x="1523969" y="679172"/>
            <a:ext cx="9215502" cy="105326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it-IT" altLang="it-IT" sz="16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cs typeface="Arial" pitchFamily="34" charset="0"/>
              </a:rPr>
              <a:t>PROGRAMMA Operativo DI MISURE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400" b="1" dirty="0">
                <a:solidFill>
                  <a:srgbClr val="006600"/>
                </a:solidFill>
                <a:ea typeface="ＭＳ Ｐゴシック" pitchFamily="34" charset="-128"/>
              </a:rPr>
              <a:t>SI COMPONE DI POLITICHE, STRATEGIE, INTERVENTI ED AZIONI VOLTI A</a:t>
            </a:r>
            <a:r>
              <a:rPr lang="it-IT" b="1" dirty="0">
                <a:solidFill>
                  <a:srgbClr val="006600"/>
                </a:solidFill>
                <a:ea typeface="ＭＳ Ｐゴシック" pitchFamily="34" charset="-128"/>
              </a:rPr>
              <a:t> CONTRASTARE I PROBLEMI SIGNIFICATIVI INDIVIDUATI E RAGGIUNGERE GLI OBIETTIVI PREFISSATI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F9F13F6F-07A8-4072-AB9B-1F9FB5D7AF48}"/>
              </a:ext>
            </a:extLst>
          </p:cNvPr>
          <p:cNvGrpSpPr/>
          <p:nvPr/>
        </p:nvGrpSpPr>
        <p:grpSpPr>
          <a:xfrm>
            <a:off x="1343472" y="1748361"/>
            <a:ext cx="3816424" cy="1830379"/>
            <a:chOff x="201266" y="1748360"/>
            <a:chExt cx="3816424" cy="1830379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4333ED79-E0F3-4F19-AC3D-252D60E8C867}"/>
                </a:ext>
              </a:extLst>
            </p:cNvPr>
            <p:cNvSpPr/>
            <p:nvPr/>
          </p:nvSpPr>
          <p:spPr bwMode="auto">
            <a:xfrm>
              <a:off x="201266" y="1748360"/>
              <a:ext cx="3816424" cy="1830379"/>
            </a:xfrm>
            <a:prstGeom prst="ellipse">
              <a:avLst/>
            </a:prstGeom>
            <a:solidFill>
              <a:srgbClr val="0066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it-IT" sz="1400" b="1" dirty="0">
                  <a:latin typeface="Arial" panose="020B0604020202020204" pitchFamily="34" charset="0"/>
                  <a:ea typeface="Microsoft YaHei" panose="020B0503020204020204" pitchFamily="34" charset="-122"/>
                </a:rPr>
                <a:t>MISURE</a:t>
              </a:r>
            </a:p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it-IT" sz="14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13479EFF-50EC-4030-9D28-D1F113A2F80F}"/>
                </a:ext>
              </a:extLst>
            </p:cNvPr>
            <p:cNvSpPr/>
            <p:nvPr/>
          </p:nvSpPr>
          <p:spPr bwMode="auto">
            <a:xfrm>
              <a:off x="489298" y="2251799"/>
              <a:ext cx="1562678" cy="94493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it-IT" sz="900" b="1" dirty="0"/>
                <a:t>MISURE DI BASE</a:t>
              </a:r>
            </a:p>
            <a:p>
              <a:pPr algn="ctr"/>
              <a:r>
                <a:rPr lang="it-IT" sz="900" dirty="0"/>
                <a:t>Misure obbligatorie per legge (imposte dalla DQA e altre Direttive)</a:t>
              </a:r>
            </a:p>
          </p:txBody>
        </p:sp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id="{741DA25A-56F3-4665-BCC5-DFD2B0F061C2}"/>
                </a:ext>
              </a:extLst>
            </p:cNvPr>
            <p:cNvSpPr/>
            <p:nvPr/>
          </p:nvSpPr>
          <p:spPr bwMode="auto">
            <a:xfrm>
              <a:off x="2084663" y="2265730"/>
              <a:ext cx="1585680" cy="951475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it-IT" sz="900" b="1" dirty="0"/>
                <a:t>MISURE SUPPLEMENTARI</a:t>
              </a:r>
            </a:p>
            <a:p>
              <a:pPr algn="ctr"/>
              <a:r>
                <a:rPr lang="it-IT" sz="900" dirty="0"/>
                <a:t>Altre Misure non già obbligatorie per legge ma necessarie per gli obiettivi di piano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41C3FDF-45C4-4826-A786-92ADB9C78C0E}"/>
              </a:ext>
            </a:extLst>
          </p:cNvPr>
          <p:cNvSpPr txBox="1"/>
          <p:nvPr/>
        </p:nvSpPr>
        <p:spPr>
          <a:xfrm>
            <a:off x="4197157" y="3610965"/>
            <a:ext cx="1198476" cy="156696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misure sono catalogate secondo il settore d’intervento, secondo lo schema comunitario delle misure chiave (Key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it-IT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KTM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31A86A4A-F8CF-455B-8295-1D5D7F35808F}"/>
              </a:ext>
            </a:extLst>
          </p:cNvPr>
          <p:cNvGraphicFramePr>
            <a:graphicFrameLocks noGrp="1"/>
          </p:cNvGraphicFramePr>
          <p:nvPr/>
        </p:nvGraphicFramePr>
        <p:xfrm>
          <a:off x="5631370" y="1837259"/>
          <a:ext cx="5108100" cy="4418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425">
                  <a:extLst>
                    <a:ext uri="{9D8B030D-6E8A-4147-A177-3AD203B41FA5}">
                      <a16:colId xmlns:a16="http://schemas.microsoft.com/office/drawing/2014/main" val="1704267645"/>
                    </a:ext>
                  </a:extLst>
                </a:gridCol>
                <a:gridCol w="4709675">
                  <a:extLst>
                    <a:ext uri="{9D8B030D-6E8A-4147-A177-3AD203B41FA5}">
                      <a16:colId xmlns:a16="http://schemas.microsoft.com/office/drawing/2014/main" val="1010449127"/>
                    </a:ext>
                  </a:extLst>
                </a:gridCol>
              </a:tblGrid>
              <a:tr h="117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KTM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Descrizione 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3269294269"/>
                  </a:ext>
                </a:extLst>
              </a:tr>
              <a:tr h="117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1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solidFill>
                            <a:srgbClr val="FF0000"/>
                          </a:solidFill>
                          <a:effectLst/>
                        </a:rPr>
                        <a:t>Costruzione o aggiornamento di impianti di trattamento delle acque reflue.</a:t>
                      </a:r>
                      <a:endParaRPr lang="it-IT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1213103051"/>
                  </a:ext>
                </a:extLst>
              </a:tr>
              <a:tr h="117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2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solidFill>
                            <a:srgbClr val="FF0000"/>
                          </a:solidFill>
                          <a:effectLst/>
                        </a:rPr>
                        <a:t>Riduzione dell’inquinamento da nutrienti agricoli.</a:t>
                      </a:r>
                      <a:endParaRPr lang="it-IT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4395846"/>
                  </a:ext>
                </a:extLst>
              </a:tr>
              <a:tr h="117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3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solidFill>
                            <a:srgbClr val="FF0000"/>
                          </a:solidFill>
                          <a:effectLst/>
                        </a:rPr>
                        <a:t>Riduzione dell’inquinamento da antiparassitari agricoli.</a:t>
                      </a:r>
                      <a:endParaRPr lang="it-IT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233414620"/>
                  </a:ext>
                </a:extLst>
              </a:tr>
              <a:tr h="117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4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</a:rPr>
                        <a:t>Ripristino di siti contaminati (inquinamento storico compresi sedimenti, acque sotterranee, suolo).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1876789776"/>
                  </a:ext>
                </a:extLst>
              </a:tr>
              <a:tr h="2398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5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</a:rPr>
                        <a:t>Miglioramento della continuità longitudinale (per esempio allestimento di passi per pesci, demolizione di vecchie dighe).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2122724354"/>
                  </a:ext>
                </a:extLst>
              </a:tr>
              <a:tr h="4850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6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</a:rPr>
                        <a:t>Miglioramenti delle condizioni </a:t>
                      </a:r>
                      <a:r>
                        <a:rPr lang="it-IT" sz="800" dirty="0" err="1">
                          <a:effectLst/>
                        </a:rPr>
                        <a:t>idromorfologiche</a:t>
                      </a:r>
                      <a:r>
                        <a:rPr lang="it-IT" sz="800" dirty="0">
                          <a:effectLst/>
                        </a:rPr>
                        <a:t> dei corpi idrici diversi dalla continuità longitudinale (per esempio ripristino dei fiumi, miglioramento delle aree ripariali, rimozione di argini rigidi, ricollegamento dei fiumi alle pianure alluvionali, miglioramento delle condizioni </a:t>
                      </a:r>
                      <a:r>
                        <a:rPr lang="it-IT" sz="800" dirty="0" err="1">
                          <a:effectLst/>
                        </a:rPr>
                        <a:t>idromorfologiche</a:t>
                      </a:r>
                      <a:r>
                        <a:rPr lang="it-IT" sz="800" dirty="0">
                          <a:effectLst/>
                        </a:rPr>
                        <a:t> delle acque costiere e di transizione, ecc.).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841701727"/>
                  </a:ext>
                </a:extLst>
              </a:tr>
              <a:tr h="117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7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solidFill>
                            <a:srgbClr val="FF0000"/>
                          </a:solidFill>
                          <a:effectLst/>
                        </a:rPr>
                        <a:t>Miglioramenti del regime di flusso e/o formazione di flussi ecologici.</a:t>
                      </a:r>
                      <a:endParaRPr lang="it-IT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3647621098"/>
                  </a:ext>
                </a:extLst>
              </a:tr>
              <a:tr h="117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8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solidFill>
                            <a:srgbClr val="FF0000"/>
                          </a:solidFill>
                          <a:effectLst/>
                        </a:rPr>
                        <a:t>Efficienza idrica, misure tecniche per l’irrigazione, l’industria, l’energia e le famiglie.</a:t>
                      </a:r>
                      <a:endParaRPr lang="it-IT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2729308592"/>
                  </a:ext>
                </a:extLst>
              </a:tr>
              <a:tr h="117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9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</a:rPr>
                        <a:t>Misure di politiche dei prezzi dell’acqua per il recupero dei costi dei servizi idrici dalle famiglie.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1030878345"/>
                  </a:ext>
                </a:extLst>
              </a:tr>
              <a:tr h="117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10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Misure di politiche dei prezzi dell’acqua per il recupero dei costi dei servizi idrici dall’industria.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2928955114"/>
                  </a:ext>
                </a:extLst>
              </a:tr>
              <a:tr h="117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11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solidFill>
                            <a:srgbClr val="FF0000"/>
                          </a:solidFill>
                          <a:effectLst/>
                        </a:rPr>
                        <a:t>Misure di politiche dei prezzi dell’acqua per il recupero dei costi dei servizi idrici dall’agricoltura.</a:t>
                      </a:r>
                      <a:endParaRPr lang="it-IT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3074811120"/>
                  </a:ext>
                </a:extLst>
              </a:tr>
              <a:tr h="117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12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</a:rPr>
                        <a:t>Servizi di consulenza per l’agricoltura.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1637126743"/>
                  </a:ext>
                </a:extLst>
              </a:tr>
              <a:tr h="2398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13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</a:rPr>
                        <a:t>Misure relative alla tutela dell’acqua potabile (per esempio istituzione di zone di salvaguardia, zone tampone, ecc.).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3044372972"/>
                  </a:ext>
                </a:extLst>
              </a:tr>
              <a:tr h="117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14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Ricerca, miglioramento della base di conoscenze per ridurre l’incertezza.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2916113288"/>
                  </a:ext>
                </a:extLst>
              </a:tr>
              <a:tr h="2398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15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solidFill>
                            <a:srgbClr val="FF0000"/>
                          </a:solidFill>
                          <a:effectLst/>
                        </a:rPr>
                        <a:t>Misure per la graduale eliminazione degli scarichi, delle emissioni e delle perdite di sostanze pericolose prioritarie o per la riduzione degli scarichi, delle emissioni e delle perdite di sostanze prioritarie.</a:t>
                      </a:r>
                      <a:endParaRPr lang="it-IT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4002690943"/>
                  </a:ext>
                </a:extLst>
              </a:tr>
              <a:tr h="2398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16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Aggiornamento o miglioramento di impianti di trattamento delle acque reflue industriali (comprese le aziende agricole).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3847913073"/>
                  </a:ext>
                </a:extLst>
              </a:tr>
              <a:tr h="117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17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Misure per la riduzione dei sedimenti derivanti dall’erosione del suolo e dal dilavamento superficiale.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4210373373"/>
                  </a:ext>
                </a:extLst>
              </a:tr>
              <a:tr h="117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18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Misure di prevenzione o controllo degli impatti negativi di specie invasive aliene e malattie introdotte.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572929562"/>
                  </a:ext>
                </a:extLst>
              </a:tr>
              <a:tr h="117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19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Misure di prevenzione o controllo degli impatti negativi di attività di diporto tra cui la pesca sportiva.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3224144197"/>
                  </a:ext>
                </a:extLst>
              </a:tr>
              <a:tr h="2398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20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Misure di prevenzione o controllo degli impatti negativi della pesca e di altre forme di sfruttamento/rimozione di animali e piante.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2932294012"/>
                  </a:ext>
                </a:extLst>
              </a:tr>
              <a:tr h="2398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21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Misure di prevenzione o controllo dell’immissione di inquinanti da aree urbane, trasporti e infrastrutture edili.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2749785032"/>
                  </a:ext>
                </a:extLst>
              </a:tr>
              <a:tr h="117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22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Misure di prevenzione o controllo dell’immissione di inquinanti dalla silvicoltura.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43991346"/>
                  </a:ext>
                </a:extLst>
              </a:tr>
              <a:tr h="1422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23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solidFill>
                            <a:srgbClr val="FF0000"/>
                          </a:solidFill>
                          <a:effectLst/>
                        </a:rPr>
                        <a:t>Misure di ritenzione naturale delle acque.</a:t>
                      </a:r>
                      <a:endParaRPr lang="it-IT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566053649"/>
                  </a:ext>
                </a:extLst>
              </a:tr>
              <a:tr h="117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24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solidFill>
                            <a:srgbClr val="FF0000"/>
                          </a:solidFill>
                          <a:effectLst/>
                        </a:rPr>
                        <a:t>Adattamento al cambiamento climatico.</a:t>
                      </a:r>
                      <a:endParaRPr lang="it-IT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1459707004"/>
                  </a:ext>
                </a:extLst>
              </a:tr>
              <a:tr h="117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>
                          <a:effectLst/>
                        </a:rPr>
                        <a:t>25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dirty="0">
                          <a:effectLst/>
                        </a:rPr>
                        <a:t>Misure per contrastare l’acidificazione.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9" marR="54069" marT="0" marB="0"/>
                </a:tc>
                <a:extLst>
                  <a:ext uri="{0D108BD9-81ED-4DB2-BD59-A6C34878D82A}">
                    <a16:rowId xmlns:a16="http://schemas.microsoft.com/office/drawing/2014/main" val="3999268244"/>
                  </a:ext>
                </a:extLst>
              </a:tr>
            </a:tbl>
          </a:graphicData>
        </a:graphic>
      </p:graphicFrame>
      <p:sp>
        <p:nvSpPr>
          <p:cNvPr id="9" name="Freccia destra con strisce 8">
            <a:extLst>
              <a:ext uri="{FF2B5EF4-FFF2-40B4-BE49-F238E27FC236}">
                <a16:creationId xmlns:a16="http://schemas.microsoft.com/office/drawing/2014/main" id="{B15B8FB4-E9CE-478A-8AF2-17BAC1678ADF}"/>
              </a:ext>
            </a:extLst>
          </p:cNvPr>
          <p:cNvSpPr/>
          <p:nvPr/>
        </p:nvSpPr>
        <p:spPr bwMode="auto">
          <a:xfrm rot="15483189">
            <a:off x="2561979" y="3625875"/>
            <a:ext cx="879268" cy="440821"/>
          </a:xfrm>
          <a:prstGeom prst="stripedRightArrow">
            <a:avLst>
              <a:gd name="adj1" fmla="val 50000"/>
              <a:gd name="adj2" fmla="val 11648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4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Parentesi graffa aperta 11">
            <a:extLst>
              <a:ext uri="{FF2B5EF4-FFF2-40B4-BE49-F238E27FC236}">
                <a16:creationId xmlns:a16="http://schemas.microsoft.com/office/drawing/2014/main" id="{6E8AF682-9CCC-4C12-BA94-874B190B0752}"/>
              </a:ext>
            </a:extLst>
          </p:cNvPr>
          <p:cNvSpPr/>
          <p:nvPr/>
        </p:nvSpPr>
        <p:spPr bwMode="auto">
          <a:xfrm>
            <a:off x="5159896" y="1837260"/>
            <a:ext cx="471474" cy="4377823"/>
          </a:xfrm>
          <a:prstGeom prst="leftBrace">
            <a:avLst>
              <a:gd name="adj1" fmla="val 8333"/>
              <a:gd name="adj2" fmla="val 20216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4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587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631504" y="320676"/>
            <a:ext cx="89598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it-IT" altLang="it-IT" sz="1600" b="1" i="1" dirty="0">
                <a:solidFill>
                  <a:srgbClr val="000000"/>
                </a:solidFill>
                <a:ea typeface="MS PGothic" pitchFamily="32" charset="-128"/>
                <a:cs typeface="Arial" charset="0"/>
              </a:rPr>
              <a:t>Piano di Gestione – programma di misure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1523968" y="642918"/>
            <a:ext cx="9215502" cy="1588"/>
          </a:xfrm>
          <a:prstGeom prst="line">
            <a:avLst/>
          </a:prstGeom>
          <a:ln w="19050">
            <a:solidFill>
              <a:srgbClr val="2FA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EF3BCB4F-99B4-45EC-9AFC-91FC2BC62F84}"/>
              </a:ext>
            </a:extLst>
          </p:cNvPr>
          <p:cNvSpPr/>
          <p:nvPr/>
        </p:nvSpPr>
        <p:spPr>
          <a:xfrm>
            <a:off x="1523968" y="773231"/>
            <a:ext cx="9215502" cy="9484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it-IT" altLang="it-IT" sz="16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cs typeface="Arial" pitchFamily="34" charset="0"/>
              </a:rPr>
              <a:t>Il PROGRAMMA DI MISURE include tutte le misure già programmate e/o in corso di attuazione che, seppur definite in precedenti atti di pianificazione del DIS, sono state ritenute coerenti con gli obiettivi della DQA. </a:t>
            </a:r>
            <a:endParaRPr lang="it-IT" b="1" dirty="0">
              <a:solidFill>
                <a:srgbClr val="006600"/>
              </a:solidFill>
              <a:ea typeface="ＭＳ Ｐゴシック" pitchFamily="34" charset="-128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30A942-5C41-4237-86A6-11721FC99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518" y="1850408"/>
            <a:ext cx="7993986" cy="450755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7EF3D8F-79B3-4ED6-AB11-189E2013D33B}"/>
              </a:ext>
            </a:extLst>
          </p:cNvPr>
          <p:cNvSpPr txBox="1"/>
          <p:nvPr/>
        </p:nvSpPr>
        <p:spPr>
          <a:xfrm>
            <a:off x="1411608" y="1735383"/>
            <a:ext cx="2092104" cy="1269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50825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SIMR</a:t>
            </a:r>
          </a:p>
          <a:p>
            <a:pPr marL="342900" indent="-250825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S.I.I. - PIANO D’AMBITO</a:t>
            </a:r>
          </a:p>
          <a:p>
            <a:pPr marL="342900" indent="-250825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FSC</a:t>
            </a:r>
          </a:p>
          <a:p>
            <a:pPr marL="342900" indent="-250825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PSR</a:t>
            </a:r>
          </a:p>
          <a:p>
            <a:pPr marL="342900" indent="-250825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PIANO BONIFICHE</a:t>
            </a:r>
          </a:p>
          <a:p>
            <a:pPr marL="342900" indent="-250825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PIANO ALLUVIONI</a:t>
            </a:r>
          </a:p>
        </p:txBody>
      </p:sp>
    </p:spTree>
    <p:extLst>
      <p:ext uri="{BB962C8B-B14F-4D97-AF65-F5344CB8AC3E}">
        <p14:creationId xmlns:p14="http://schemas.microsoft.com/office/powerpoint/2010/main" val="101131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9B5A19B-F450-D468-EAAA-08FC1459F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413" y="175516"/>
            <a:ext cx="9949514" cy="56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ctr"/>
            <a:r>
              <a:rPr lang="it-IT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Il fulcro delle attività è l’ottimizzazione del 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bilancio  - </a:t>
            </a:r>
            <a:r>
              <a:rPr lang="it-IT" sz="20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Risorse / Fabbisogni</a:t>
            </a:r>
            <a:endParaRPr lang="it-IT" sz="1600" b="1" i="0" u="none" strike="noStrike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60C1991-D7DA-DC75-B84C-045BBE237C3E}"/>
              </a:ext>
            </a:extLst>
          </p:cNvPr>
          <p:cNvSpPr txBox="1"/>
          <p:nvPr/>
        </p:nvSpPr>
        <p:spPr>
          <a:xfrm>
            <a:off x="1158240" y="728469"/>
            <a:ext cx="9875519" cy="337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Infatti, poiché ci aspettiamo, come si dirà, una riduzione di afflusso anche dovuto ai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camb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. climatici occorre una costante e  attenta valutazione del bilancio risorse/fabbisogni, nella direzione </a:t>
            </a:r>
            <a:r>
              <a:rPr lang="it-IT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sia di ridurre i fabbisogni (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risparmio idrico e riduzione perdite</a:t>
            </a:r>
            <a:r>
              <a:rPr lang="it-IT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) sia di aumentare la risorsa  (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riutilizzo reflui depurati, recupero piena capacità di invaso, interconnessioni</a:t>
            </a:r>
            <a:r>
              <a:rPr lang="it-IT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 Valore % delle perdite nel Servizio idrico integrato 51,2% rispetto al dato nazionale pari a 41,4  (censimento acque ISTAT).  Valore delle perdite dalle adduttrici principali pari al 25-30%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 Volume potenziale di risorsa da recuperare con il riutilizzo dei reflui 138 mln mc dai 38 impianti prioritari (attualmente 8-10 mln mc)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 Aggiornamenti dei piani di laminazione anche con evoluzione verso laminazione dinamica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1747EA-D8D9-74E0-EA71-718B6860B0B3}"/>
              </a:ext>
            </a:extLst>
          </p:cNvPr>
          <p:cNvSpPr txBox="1"/>
          <p:nvPr/>
        </p:nvSpPr>
        <p:spPr>
          <a:xfrm>
            <a:off x="1158240" y="4222165"/>
            <a:ext cx="97696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Rispetto all’elevato fabbisogno di risorse  3 – 4  Mld </a:t>
            </a:r>
            <a:r>
              <a:rPr lang="it-IT" sz="1600" b="1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i tre sistemi (SIMR SII, sistema irriguo regionale) </a:t>
            </a:r>
            <a:r>
              <a:rPr lang="it-IT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affrontare il problema dell’efficientamento delle diverse componenti del sistema - </a:t>
            </a:r>
            <a:r>
              <a:rPr lang="it-IT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termini di sostituzione - </a:t>
            </a:r>
            <a:r>
              <a:rPr lang="it-IT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quanto molte infrastrutture sono al termine della vita utile, </a:t>
            </a:r>
            <a:r>
              <a:rPr lang="it-IT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potenziamento </a:t>
            </a:r>
            <a:r>
              <a:rPr lang="it-IT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quanto insufficienti e, in definitiva, in termini </a:t>
            </a:r>
            <a:r>
              <a:rPr lang="it-IT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incremento della resilienza </a:t>
            </a:r>
            <a:r>
              <a:rPr lang="it-IT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attraverso il completamento del sistema di interconnessione – occorre proseguire nell’attuazione di un programma tematico sulle infrastrutture idriche fondato sulle priorità emerse dalla pianificazione</a:t>
            </a:r>
            <a:r>
              <a:rPr lang="it-IT" sz="1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(per </a:t>
            </a:r>
            <a:r>
              <a:rPr lang="it-IT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avere un’ idea di confronto dell’entità del fabbisogno finanziario,  l’intera componente M4, della missione M2 del PNRR, sui servizi idrici vale 4,4 </a:t>
            </a:r>
            <a:r>
              <a:rPr lang="it-IT" sz="1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mld; </a:t>
            </a:r>
            <a:r>
              <a:rPr lang="it-IT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 esempio, solo sul CIS sono stati presentati interventi per 0,9 Mld </a:t>
            </a:r>
            <a:r>
              <a:rPr lang="it-IT" sz="1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sul PNSII 0,3 Mld</a:t>
            </a:r>
            <a:r>
              <a:rPr lang="it-IT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Ecco perché occorre </a:t>
            </a:r>
            <a:r>
              <a:rPr lang="it-IT" sz="1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privilegiare </a:t>
            </a:r>
            <a:r>
              <a:rPr lang="it-IT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misure non strutturali </a:t>
            </a:r>
            <a:r>
              <a:rPr lang="it-IT" sz="1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dare una priorità </a:t>
            </a:r>
            <a:r>
              <a:rPr lang="it-IT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agli interventi.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38277037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3001</Words>
  <Application>Microsoft Office PowerPoint</Application>
  <PresentationFormat>Widescreen</PresentationFormat>
  <Paragraphs>287</Paragraphs>
  <Slides>24</Slides>
  <Notes>8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Calibri Light</vt:lpstr>
      <vt:lpstr>Courier New</vt:lpstr>
      <vt:lpstr>Times New Roman</vt:lpstr>
      <vt:lpstr>Wingdings</vt:lpstr>
      <vt:lpstr>Tema di Office</vt:lpstr>
      <vt:lpstr>Presentazione standard di PowerPoint</vt:lpstr>
      <vt:lpstr>Presentazione standard di PowerPoint</vt:lpstr>
      <vt:lpstr> ADB e funzione di governance sul SIMR - L.R. 19/2006 -  “Disposizioni in materia di risorse idriche e bacini idrografici”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funzione centrale nella governance del ciclo dell’acqua </vt:lpstr>
      <vt:lpstr>Estremi idrologici: alluvioni e siccità</vt:lpstr>
      <vt:lpstr>Estremi idrologici: alluvioni e siccità</vt:lpstr>
      <vt:lpstr>L’approvvigionamento idrico primario</vt:lpstr>
      <vt:lpstr>Presentazione standard di PowerPoint</vt:lpstr>
      <vt:lpstr>La trasformazione Afflussi - Deflussi</vt:lpstr>
      <vt:lpstr>Il bilancio risorse - fabbisogni</vt:lpstr>
      <vt:lpstr>Gli indicatori  – Il bilancio idroclimatico</vt:lpstr>
      <vt:lpstr>Gli indicatori  – Lo stato degli invasi</vt:lpstr>
      <vt:lpstr>Gli indicatori  – Lo stato degli invasi</vt:lpstr>
      <vt:lpstr>Gli indicatori  – Lo stato degli invasi</vt:lpstr>
      <vt:lpstr>Presentazione standard di PowerPoint</vt:lpstr>
      <vt:lpstr>Occorrerebbe predisporre un sistema di pianificazione (distretti), di gestione (società regionali), di regolazione e di controllo alla stregua di quello del servizio idrico integrato anche per l’acqua grezza ovvero: prevedere l’estensione della governance regolatoria anche per l’approvvigionamento idrico primario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sanna</dc:creator>
  <cp:lastModifiedBy>Antonio Sanna</cp:lastModifiedBy>
  <cp:revision>63</cp:revision>
  <cp:lastPrinted>2024-03-21T05:24:29Z</cp:lastPrinted>
  <dcterms:created xsi:type="dcterms:W3CDTF">2023-02-27T21:13:38Z</dcterms:created>
  <dcterms:modified xsi:type="dcterms:W3CDTF">2024-03-22T07:28:05Z</dcterms:modified>
</cp:coreProperties>
</file>