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65" r:id="rId4"/>
    <p:sldId id="266" r:id="rId5"/>
    <p:sldId id="267" r:id="rId6"/>
    <p:sldId id="733" r:id="rId7"/>
    <p:sldId id="734" r:id="rId8"/>
    <p:sldId id="258" r:id="rId9"/>
    <p:sldId id="263" r:id="rId10"/>
    <p:sldId id="264" r:id="rId11"/>
    <p:sldId id="491" r:id="rId12"/>
    <p:sldId id="736" r:id="rId13"/>
    <p:sldId id="735" r:id="rId14"/>
    <p:sldId id="738" r:id="rId15"/>
    <p:sldId id="728" r:id="rId16"/>
    <p:sldId id="257" r:id="rId17"/>
    <p:sldId id="353" r:id="rId18"/>
    <p:sldId id="727" r:id="rId19"/>
    <p:sldId id="737" r:id="rId20"/>
    <p:sldId id="269" r:id="rId21"/>
    <p:sldId id="270" r:id="rId22"/>
    <p:sldId id="271" r:id="rId23"/>
    <p:sldId id="492" r:id="rId24"/>
    <p:sldId id="740" r:id="rId25"/>
    <p:sldId id="741" r:id="rId26"/>
    <p:sldId id="742" r:id="rId27"/>
    <p:sldId id="730" r:id="rId28"/>
    <p:sldId id="729" r:id="rId29"/>
    <p:sldId id="493" r:id="rId30"/>
    <p:sldId id="739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7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8D5BF-9BA3-422F-838E-80CC82E0FD2A}" v="198" dt="2024-03-21T13:14:18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\Dropbox\interscambio%20GC%20SP\Bidric_daily_multistation\TN_yea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precipitation_fig-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unimi2013-my.sharepoint.com/personal/gabriele_cola_unimi_it/Documents/CONVEGNI/20240322_ADAF/ELAB%20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Temperatura media</a:t>
            </a:r>
            <a:r>
              <a:rPr lang="en-US" sz="2800" baseline="0"/>
              <a:t> annua</a:t>
            </a:r>
            <a:r>
              <a:rPr lang="en-US" sz="2800"/>
              <a:t> - ITALIA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TN_year!$M$1</c:f>
              <c:strCache>
                <c:ptCount val="1"/>
                <c:pt idx="0">
                  <c:v>Tmedia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TN_year!$L$2:$L$52</c:f>
              <c:numCache>
                <c:formatCode>General</c:formatCode>
                <c:ptCount val="51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  <c:pt idx="50">
                  <c:v>2023</c:v>
                </c:pt>
              </c:numCache>
            </c:numRef>
          </c:cat>
          <c:val>
            <c:numRef>
              <c:f>TN_year!$M$2:$M$52</c:f>
              <c:numCache>
                <c:formatCode>General</c:formatCode>
                <c:ptCount val="51"/>
                <c:pt idx="0">
                  <c:v>12.850000000000001</c:v>
                </c:pt>
                <c:pt idx="1">
                  <c:v>12.8</c:v>
                </c:pt>
                <c:pt idx="2">
                  <c:v>12.9</c:v>
                </c:pt>
                <c:pt idx="3">
                  <c:v>12.55</c:v>
                </c:pt>
                <c:pt idx="4">
                  <c:v>12.95</c:v>
                </c:pt>
                <c:pt idx="5">
                  <c:v>12.3</c:v>
                </c:pt>
                <c:pt idx="6">
                  <c:v>12.85</c:v>
                </c:pt>
                <c:pt idx="7">
                  <c:v>12.2</c:v>
                </c:pt>
                <c:pt idx="8">
                  <c:v>12.75</c:v>
                </c:pt>
                <c:pt idx="9">
                  <c:v>13.399999999999999</c:v>
                </c:pt>
                <c:pt idx="10">
                  <c:v>13.100000000000001</c:v>
                </c:pt>
                <c:pt idx="11">
                  <c:v>12.5</c:v>
                </c:pt>
                <c:pt idx="12">
                  <c:v>13.1</c:v>
                </c:pt>
                <c:pt idx="13">
                  <c:v>13.15</c:v>
                </c:pt>
                <c:pt idx="14">
                  <c:v>13.25</c:v>
                </c:pt>
                <c:pt idx="15">
                  <c:v>13.55</c:v>
                </c:pt>
                <c:pt idx="16">
                  <c:v>13.350000000000001</c:v>
                </c:pt>
                <c:pt idx="17">
                  <c:v>13.85</c:v>
                </c:pt>
                <c:pt idx="18">
                  <c:v>12.950000000000001</c:v>
                </c:pt>
                <c:pt idx="19">
                  <c:v>13.55</c:v>
                </c:pt>
                <c:pt idx="20">
                  <c:v>13.450000000000001</c:v>
                </c:pt>
                <c:pt idx="21">
                  <c:v>14.299999999999999</c:v>
                </c:pt>
                <c:pt idx="22">
                  <c:v>13.15</c:v>
                </c:pt>
                <c:pt idx="23">
                  <c:v>13</c:v>
                </c:pt>
                <c:pt idx="24">
                  <c:v>13.8</c:v>
                </c:pt>
                <c:pt idx="25">
                  <c:v>13.6</c:v>
                </c:pt>
                <c:pt idx="26">
                  <c:v>13.8</c:v>
                </c:pt>
                <c:pt idx="27">
                  <c:v>14.15</c:v>
                </c:pt>
                <c:pt idx="28">
                  <c:v>14.05</c:v>
                </c:pt>
                <c:pt idx="29">
                  <c:v>13.95</c:v>
                </c:pt>
                <c:pt idx="30">
                  <c:v>14.35</c:v>
                </c:pt>
                <c:pt idx="31">
                  <c:v>13.6</c:v>
                </c:pt>
                <c:pt idx="32">
                  <c:v>13.05</c:v>
                </c:pt>
                <c:pt idx="33">
                  <c:v>13.5</c:v>
                </c:pt>
                <c:pt idx="34">
                  <c:v>13.700000000000001</c:v>
                </c:pt>
                <c:pt idx="35">
                  <c:v>13.65</c:v>
                </c:pt>
                <c:pt idx="36">
                  <c:v>14.1</c:v>
                </c:pt>
                <c:pt idx="37">
                  <c:v>13.4</c:v>
                </c:pt>
                <c:pt idx="38">
                  <c:v>14.25</c:v>
                </c:pt>
                <c:pt idx="39">
                  <c:v>14.2</c:v>
                </c:pt>
                <c:pt idx="40">
                  <c:v>13.85</c:v>
                </c:pt>
                <c:pt idx="41">
                  <c:v>14.5</c:v>
                </c:pt>
                <c:pt idx="42">
                  <c:v>14.2</c:v>
                </c:pt>
                <c:pt idx="43">
                  <c:v>14.3</c:v>
                </c:pt>
                <c:pt idx="44">
                  <c:v>14.1</c:v>
                </c:pt>
                <c:pt idx="45">
                  <c:v>14.65</c:v>
                </c:pt>
                <c:pt idx="46">
                  <c:v>14.45</c:v>
                </c:pt>
                <c:pt idx="47">
                  <c:v>14.45</c:v>
                </c:pt>
                <c:pt idx="48">
                  <c:v>14.15</c:v>
                </c:pt>
                <c:pt idx="49">
                  <c:v>15.05</c:v>
                </c:pt>
                <c:pt idx="5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D-4B29-BE67-45ED885EA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834492639"/>
        <c:axId val="834493599"/>
      </c:barChart>
      <c:catAx>
        <c:axId val="8344926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4493599"/>
        <c:crosses val="autoZero"/>
        <c:auto val="1"/>
        <c:lblAlgn val="ctr"/>
        <c:lblOffset val="100"/>
        <c:noMultiLvlLbl val="0"/>
      </c:catAx>
      <c:valAx>
        <c:axId val="834493599"/>
        <c:scaling>
          <c:orientation val="minMax"/>
          <c:max val="15.5"/>
          <c:min val="1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4492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800"/>
              <a:t>CAGLIARI - EVAPOTRASPIRAZIONE</a:t>
            </a:r>
            <a:r>
              <a:rPr lang="it-IT" sz="2800" baseline="0"/>
              <a:t> MASSIMA Vs REALE (vite) </a:t>
            </a:r>
            <a:endParaRPr lang="it-IT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Foglio2!$G$2</c:f>
              <c:strCache>
                <c:ptCount val="1"/>
                <c:pt idx="0">
                  <c:v>ETM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trendline>
            <c:spPr>
              <a:ln w="571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Foglio2!$A$3:$A$53</c:f>
              <c:numCache>
                <c:formatCode>General</c:formatCode>
                <c:ptCount val="51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  <c:pt idx="50">
                  <c:v>2023</c:v>
                </c:pt>
              </c:numCache>
            </c:numRef>
          </c:cat>
          <c:val>
            <c:numRef>
              <c:f>Foglio2!$G$3:$G$53</c:f>
              <c:numCache>
                <c:formatCode>General</c:formatCode>
                <c:ptCount val="51"/>
                <c:pt idx="0">
                  <c:v>746</c:v>
                </c:pt>
                <c:pt idx="1">
                  <c:v>733</c:v>
                </c:pt>
                <c:pt idx="2">
                  <c:v>767</c:v>
                </c:pt>
                <c:pt idx="3">
                  <c:v>734</c:v>
                </c:pt>
                <c:pt idx="4">
                  <c:v>821</c:v>
                </c:pt>
                <c:pt idx="5">
                  <c:v>799</c:v>
                </c:pt>
                <c:pt idx="6">
                  <c:v>829</c:v>
                </c:pt>
                <c:pt idx="7">
                  <c:v>834</c:v>
                </c:pt>
                <c:pt idx="8">
                  <c:v>855</c:v>
                </c:pt>
                <c:pt idx="9">
                  <c:v>860</c:v>
                </c:pt>
                <c:pt idx="10">
                  <c:v>876</c:v>
                </c:pt>
                <c:pt idx="11">
                  <c:v>819</c:v>
                </c:pt>
                <c:pt idx="12">
                  <c:v>846</c:v>
                </c:pt>
                <c:pt idx="13">
                  <c:v>830</c:v>
                </c:pt>
                <c:pt idx="14">
                  <c:v>850</c:v>
                </c:pt>
                <c:pt idx="15">
                  <c:v>865</c:v>
                </c:pt>
                <c:pt idx="16">
                  <c:v>864</c:v>
                </c:pt>
                <c:pt idx="17">
                  <c:v>854</c:v>
                </c:pt>
                <c:pt idx="18">
                  <c:v>829</c:v>
                </c:pt>
                <c:pt idx="19">
                  <c:v>852</c:v>
                </c:pt>
                <c:pt idx="20">
                  <c:v>842</c:v>
                </c:pt>
                <c:pt idx="21">
                  <c:v>877</c:v>
                </c:pt>
                <c:pt idx="22">
                  <c:v>822</c:v>
                </c:pt>
                <c:pt idx="23">
                  <c:v>807</c:v>
                </c:pt>
                <c:pt idx="24">
                  <c:v>818</c:v>
                </c:pt>
                <c:pt idx="25">
                  <c:v>876</c:v>
                </c:pt>
                <c:pt idx="26">
                  <c:v>872</c:v>
                </c:pt>
                <c:pt idx="27">
                  <c:v>871</c:v>
                </c:pt>
                <c:pt idx="28">
                  <c:v>911</c:v>
                </c:pt>
                <c:pt idx="29">
                  <c:v>862</c:v>
                </c:pt>
                <c:pt idx="30">
                  <c:v>906</c:v>
                </c:pt>
                <c:pt idx="31">
                  <c:v>851</c:v>
                </c:pt>
                <c:pt idx="32">
                  <c:v>857</c:v>
                </c:pt>
                <c:pt idx="33">
                  <c:v>877</c:v>
                </c:pt>
                <c:pt idx="34">
                  <c:v>871</c:v>
                </c:pt>
                <c:pt idx="35">
                  <c:v>867</c:v>
                </c:pt>
                <c:pt idx="36">
                  <c:v>860</c:v>
                </c:pt>
                <c:pt idx="37">
                  <c:v>833</c:v>
                </c:pt>
                <c:pt idx="38">
                  <c:v>864</c:v>
                </c:pt>
                <c:pt idx="39">
                  <c:v>891</c:v>
                </c:pt>
                <c:pt idx="40">
                  <c:v>819</c:v>
                </c:pt>
                <c:pt idx="41">
                  <c:v>856</c:v>
                </c:pt>
                <c:pt idx="42">
                  <c:v>845</c:v>
                </c:pt>
                <c:pt idx="43">
                  <c:v>887</c:v>
                </c:pt>
                <c:pt idx="44">
                  <c:v>917</c:v>
                </c:pt>
                <c:pt idx="45">
                  <c:v>868</c:v>
                </c:pt>
                <c:pt idx="46">
                  <c:v>883</c:v>
                </c:pt>
                <c:pt idx="47">
                  <c:v>906</c:v>
                </c:pt>
                <c:pt idx="48">
                  <c:v>887</c:v>
                </c:pt>
                <c:pt idx="49">
                  <c:v>940</c:v>
                </c:pt>
                <c:pt idx="50">
                  <c:v>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0E-4081-B43E-1CB37B9C0E9D}"/>
            </c:ext>
          </c:extLst>
        </c:ser>
        <c:ser>
          <c:idx val="2"/>
          <c:order val="1"/>
          <c:tx>
            <c:strRef>
              <c:f>Foglio2!$H$2</c:f>
              <c:strCache>
                <c:ptCount val="1"/>
                <c:pt idx="0">
                  <c:v>ETR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trendline>
            <c:spPr>
              <a:ln w="69850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Foglio2!$A$3:$A$53</c:f>
              <c:numCache>
                <c:formatCode>General</c:formatCode>
                <c:ptCount val="51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  <c:pt idx="50">
                  <c:v>2023</c:v>
                </c:pt>
              </c:numCache>
            </c:numRef>
          </c:cat>
          <c:val>
            <c:numRef>
              <c:f>Foglio2!$H$3:$H$53</c:f>
              <c:numCache>
                <c:formatCode>General</c:formatCode>
                <c:ptCount val="51"/>
                <c:pt idx="0">
                  <c:v>305</c:v>
                </c:pt>
                <c:pt idx="1">
                  <c:v>597</c:v>
                </c:pt>
                <c:pt idx="2">
                  <c:v>253</c:v>
                </c:pt>
                <c:pt idx="3">
                  <c:v>462</c:v>
                </c:pt>
                <c:pt idx="4">
                  <c:v>546</c:v>
                </c:pt>
                <c:pt idx="5">
                  <c:v>376</c:v>
                </c:pt>
                <c:pt idx="6">
                  <c:v>435</c:v>
                </c:pt>
                <c:pt idx="7">
                  <c:v>555</c:v>
                </c:pt>
                <c:pt idx="8">
                  <c:v>329</c:v>
                </c:pt>
                <c:pt idx="9">
                  <c:v>370</c:v>
                </c:pt>
                <c:pt idx="10">
                  <c:v>426</c:v>
                </c:pt>
                <c:pt idx="11">
                  <c:v>302</c:v>
                </c:pt>
                <c:pt idx="12">
                  <c:v>379</c:v>
                </c:pt>
                <c:pt idx="13">
                  <c:v>347</c:v>
                </c:pt>
                <c:pt idx="14">
                  <c:v>179</c:v>
                </c:pt>
                <c:pt idx="15">
                  <c:v>276</c:v>
                </c:pt>
                <c:pt idx="16">
                  <c:v>201</c:v>
                </c:pt>
                <c:pt idx="17">
                  <c:v>284</c:v>
                </c:pt>
                <c:pt idx="18">
                  <c:v>420</c:v>
                </c:pt>
                <c:pt idx="19">
                  <c:v>241</c:v>
                </c:pt>
                <c:pt idx="20">
                  <c:v>413</c:v>
                </c:pt>
                <c:pt idx="21">
                  <c:v>472</c:v>
                </c:pt>
                <c:pt idx="22">
                  <c:v>339</c:v>
                </c:pt>
                <c:pt idx="23">
                  <c:v>302</c:v>
                </c:pt>
                <c:pt idx="24">
                  <c:v>293</c:v>
                </c:pt>
                <c:pt idx="25">
                  <c:v>203</c:v>
                </c:pt>
                <c:pt idx="26">
                  <c:v>204</c:v>
                </c:pt>
                <c:pt idx="27">
                  <c:v>321</c:v>
                </c:pt>
                <c:pt idx="28">
                  <c:v>192</c:v>
                </c:pt>
                <c:pt idx="29">
                  <c:v>257</c:v>
                </c:pt>
                <c:pt idx="30">
                  <c:v>296</c:v>
                </c:pt>
                <c:pt idx="31">
                  <c:v>354</c:v>
                </c:pt>
                <c:pt idx="32">
                  <c:v>327</c:v>
                </c:pt>
                <c:pt idx="33">
                  <c:v>239</c:v>
                </c:pt>
                <c:pt idx="34">
                  <c:v>197</c:v>
                </c:pt>
                <c:pt idx="35">
                  <c:v>191</c:v>
                </c:pt>
                <c:pt idx="36">
                  <c:v>424</c:v>
                </c:pt>
                <c:pt idx="37">
                  <c:v>334</c:v>
                </c:pt>
                <c:pt idx="38">
                  <c:v>314</c:v>
                </c:pt>
                <c:pt idx="39">
                  <c:v>292</c:v>
                </c:pt>
                <c:pt idx="40">
                  <c:v>267</c:v>
                </c:pt>
                <c:pt idx="41">
                  <c:v>333</c:v>
                </c:pt>
                <c:pt idx="42">
                  <c:v>370</c:v>
                </c:pt>
                <c:pt idx="43">
                  <c:v>242</c:v>
                </c:pt>
                <c:pt idx="44">
                  <c:v>192</c:v>
                </c:pt>
                <c:pt idx="45">
                  <c:v>464</c:v>
                </c:pt>
                <c:pt idx="46">
                  <c:v>601</c:v>
                </c:pt>
                <c:pt idx="47">
                  <c:v>381</c:v>
                </c:pt>
                <c:pt idx="48">
                  <c:v>367</c:v>
                </c:pt>
                <c:pt idx="49">
                  <c:v>401</c:v>
                </c:pt>
                <c:pt idx="50">
                  <c:v>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E-4081-B43E-1CB37B9C0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848839855"/>
        <c:axId val="848825935"/>
      </c:barChart>
      <c:catAx>
        <c:axId val="8488398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8825935"/>
        <c:crosses val="autoZero"/>
        <c:auto val="1"/>
        <c:lblAlgn val="ctr"/>
        <c:lblOffset val="100"/>
        <c:noMultiLvlLbl val="0"/>
      </c:catAx>
      <c:valAx>
        <c:axId val="848825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883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Temperatura media</a:t>
            </a:r>
            <a:r>
              <a:rPr lang="en-US" sz="2800" baseline="0"/>
              <a:t> annua</a:t>
            </a:r>
            <a:r>
              <a:rPr lang="en-US" sz="2800"/>
              <a:t> - CAGLIARI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TN_year!$S$1</c:f>
              <c:strCache>
                <c:ptCount val="1"/>
                <c:pt idx="0">
                  <c:v>Tmedia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TN_year!$L$2:$L$52</c:f>
              <c:numCache>
                <c:formatCode>General</c:formatCode>
                <c:ptCount val="51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  <c:pt idx="50">
                  <c:v>2023</c:v>
                </c:pt>
              </c:numCache>
            </c:numRef>
          </c:cat>
          <c:val>
            <c:numRef>
              <c:f>TN_year!$S$2:$S$52</c:f>
              <c:numCache>
                <c:formatCode>General</c:formatCode>
                <c:ptCount val="51"/>
                <c:pt idx="0">
                  <c:v>16.3</c:v>
                </c:pt>
                <c:pt idx="1">
                  <c:v>15.7</c:v>
                </c:pt>
                <c:pt idx="2">
                  <c:v>16.149999999999999</c:v>
                </c:pt>
                <c:pt idx="3">
                  <c:v>16</c:v>
                </c:pt>
                <c:pt idx="4">
                  <c:v>17.100000000000001</c:v>
                </c:pt>
                <c:pt idx="5">
                  <c:v>16.149999999999999</c:v>
                </c:pt>
                <c:pt idx="6">
                  <c:v>16.350000000000001</c:v>
                </c:pt>
                <c:pt idx="7">
                  <c:v>16.049999999999997</c:v>
                </c:pt>
                <c:pt idx="8">
                  <c:v>16.45</c:v>
                </c:pt>
                <c:pt idx="9">
                  <c:v>17.2</c:v>
                </c:pt>
                <c:pt idx="10">
                  <c:v>16.850000000000001</c:v>
                </c:pt>
                <c:pt idx="11">
                  <c:v>16</c:v>
                </c:pt>
                <c:pt idx="12">
                  <c:v>16.399999999999999</c:v>
                </c:pt>
                <c:pt idx="13">
                  <c:v>16.850000000000001</c:v>
                </c:pt>
                <c:pt idx="14">
                  <c:v>17.25</c:v>
                </c:pt>
                <c:pt idx="15">
                  <c:v>17.450000000000003</c:v>
                </c:pt>
                <c:pt idx="16">
                  <c:v>17.149999999999999</c:v>
                </c:pt>
                <c:pt idx="17">
                  <c:v>17.2</c:v>
                </c:pt>
                <c:pt idx="18">
                  <c:v>16.299999999999997</c:v>
                </c:pt>
                <c:pt idx="19">
                  <c:v>16.899999999999999</c:v>
                </c:pt>
                <c:pt idx="20">
                  <c:v>16.600000000000001</c:v>
                </c:pt>
                <c:pt idx="21">
                  <c:v>17.7</c:v>
                </c:pt>
                <c:pt idx="22">
                  <c:v>17</c:v>
                </c:pt>
                <c:pt idx="23">
                  <c:v>16.600000000000001</c:v>
                </c:pt>
                <c:pt idx="24">
                  <c:v>17.399999999999999</c:v>
                </c:pt>
                <c:pt idx="25">
                  <c:v>17</c:v>
                </c:pt>
                <c:pt idx="26">
                  <c:v>17.600000000000001</c:v>
                </c:pt>
                <c:pt idx="27">
                  <c:v>17.7</c:v>
                </c:pt>
                <c:pt idx="28">
                  <c:v>18</c:v>
                </c:pt>
                <c:pt idx="29">
                  <c:v>17.899999999999999</c:v>
                </c:pt>
                <c:pt idx="30">
                  <c:v>18.350000000000001</c:v>
                </c:pt>
                <c:pt idx="31">
                  <c:v>17.399999999999999</c:v>
                </c:pt>
                <c:pt idx="32">
                  <c:v>16.899999999999999</c:v>
                </c:pt>
                <c:pt idx="33">
                  <c:v>17.850000000000001</c:v>
                </c:pt>
                <c:pt idx="34">
                  <c:v>17.5</c:v>
                </c:pt>
                <c:pt idx="35">
                  <c:v>17.55</c:v>
                </c:pt>
                <c:pt idx="36">
                  <c:v>17.600000000000001</c:v>
                </c:pt>
                <c:pt idx="37">
                  <c:v>17</c:v>
                </c:pt>
                <c:pt idx="38">
                  <c:v>17.450000000000003</c:v>
                </c:pt>
                <c:pt idx="39">
                  <c:v>17.7</c:v>
                </c:pt>
                <c:pt idx="40">
                  <c:v>17.350000000000001</c:v>
                </c:pt>
                <c:pt idx="41">
                  <c:v>18</c:v>
                </c:pt>
                <c:pt idx="42">
                  <c:v>17.399999999999999</c:v>
                </c:pt>
                <c:pt idx="43">
                  <c:v>17.950000000000003</c:v>
                </c:pt>
                <c:pt idx="44">
                  <c:v>17.399999999999999</c:v>
                </c:pt>
                <c:pt idx="45">
                  <c:v>17.850000000000001</c:v>
                </c:pt>
                <c:pt idx="46">
                  <c:v>17.649999999999999</c:v>
                </c:pt>
                <c:pt idx="47">
                  <c:v>18</c:v>
                </c:pt>
                <c:pt idx="48">
                  <c:v>17.8</c:v>
                </c:pt>
                <c:pt idx="49">
                  <c:v>18.5</c:v>
                </c:pt>
                <c:pt idx="50">
                  <c:v>18.350000000000001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56-4E0F-B825-5676012ED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834492639"/>
        <c:axId val="834493599"/>
      </c:barChart>
      <c:catAx>
        <c:axId val="8344926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4493599"/>
        <c:crosses val="autoZero"/>
        <c:auto val="1"/>
        <c:lblAlgn val="ctr"/>
        <c:lblOffset val="100"/>
        <c:noMultiLvlLbl val="0"/>
      </c:catAx>
      <c:valAx>
        <c:axId val="834493599"/>
        <c:scaling>
          <c:orientation val="minMax"/>
          <c:min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4492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22-4A52-8F88-A6D60709C940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22-4A52-8F88-A6D60709C940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22-4A52-8F88-A6D60709C940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122-4A52-8F88-A6D60709C940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122-4A52-8F88-A6D60709C940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122-4A52-8F88-A6D60709C940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122-4A52-8F88-A6D60709C940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122-4A52-8F88-A6D60709C940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122-4A52-8F88-A6D60709C940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122-4A52-8F88-A6D60709C940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122-4A52-8F88-A6D60709C940}"/>
              </c:ext>
            </c:extLst>
          </c:dPt>
          <c:dPt>
            <c:idx val="1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122-4A52-8F88-A6D60709C940}"/>
              </c:ext>
            </c:extLst>
          </c:dPt>
          <c:dPt>
            <c:idx val="1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B122-4A52-8F88-A6D60709C940}"/>
              </c:ext>
            </c:extLst>
          </c:dPt>
          <c:dPt>
            <c:idx val="2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B122-4A52-8F88-A6D60709C940}"/>
              </c:ext>
            </c:extLst>
          </c:dPt>
          <c:dPt>
            <c:idx val="2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B122-4A52-8F88-A6D60709C940}"/>
              </c:ext>
            </c:extLst>
          </c:dPt>
          <c:dPt>
            <c:idx val="2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B122-4A52-8F88-A6D60709C940}"/>
              </c:ext>
            </c:extLst>
          </c:dPt>
          <c:dPt>
            <c:idx val="2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B122-4A52-8F88-A6D60709C940}"/>
              </c:ext>
            </c:extLst>
          </c:dPt>
          <c:dPt>
            <c:idx val="2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B122-4A52-8F88-A6D60709C940}"/>
              </c:ext>
            </c:extLst>
          </c:dPt>
          <c:dPt>
            <c:idx val="2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B122-4A52-8F88-A6D60709C940}"/>
              </c:ext>
            </c:extLst>
          </c:dPt>
          <c:dPt>
            <c:idx val="3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B122-4A52-8F88-A6D60709C940}"/>
              </c:ext>
            </c:extLst>
          </c:dPt>
          <c:dPt>
            <c:idx val="3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B122-4A52-8F88-A6D60709C940}"/>
              </c:ext>
            </c:extLst>
          </c:dPt>
          <c:dPt>
            <c:idx val="3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B122-4A52-8F88-A6D60709C940}"/>
              </c:ext>
            </c:extLst>
          </c:dPt>
          <c:dPt>
            <c:idx val="3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B122-4A52-8F88-A6D60709C940}"/>
              </c:ext>
            </c:extLst>
          </c:dPt>
          <c:dPt>
            <c:idx val="3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B122-4A52-8F88-A6D60709C940}"/>
              </c:ext>
            </c:extLst>
          </c:dPt>
          <c:dPt>
            <c:idx val="4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B122-4A52-8F88-A6D60709C940}"/>
              </c:ext>
            </c:extLst>
          </c:dPt>
          <c:dPt>
            <c:idx val="4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B122-4A52-8F88-A6D60709C940}"/>
              </c:ext>
            </c:extLst>
          </c:dPt>
          <c:dPt>
            <c:idx val="4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B122-4A52-8F88-A6D60709C940}"/>
              </c:ext>
            </c:extLst>
          </c:dPt>
          <c:dPt>
            <c:idx val="4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B122-4A52-8F88-A6D60709C940}"/>
              </c:ext>
            </c:extLst>
          </c:dPt>
          <c:dPt>
            <c:idx val="4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B122-4A52-8F88-A6D60709C940}"/>
              </c:ext>
            </c:extLst>
          </c:dPt>
          <c:dPt>
            <c:idx val="4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B122-4A52-8F88-A6D60709C940}"/>
              </c:ext>
            </c:extLst>
          </c:dPt>
          <c:dPt>
            <c:idx val="4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B122-4A52-8F88-A6D60709C940}"/>
              </c:ext>
            </c:extLst>
          </c:dPt>
          <c:dPt>
            <c:idx val="4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B122-4A52-8F88-A6D60709C940}"/>
              </c:ext>
            </c:extLst>
          </c:dPt>
          <c:dPt>
            <c:idx val="5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B122-4A52-8F88-A6D60709C940}"/>
              </c:ext>
            </c:extLst>
          </c:dPt>
          <c:dPt>
            <c:idx val="5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B122-4A52-8F88-A6D60709C940}"/>
              </c:ext>
            </c:extLst>
          </c:dPt>
          <c:dPt>
            <c:idx val="5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B122-4A52-8F88-A6D60709C940}"/>
              </c:ext>
            </c:extLst>
          </c:dPt>
          <c:dPt>
            <c:idx val="6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B122-4A52-8F88-A6D60709C940}"/>
              </c:ext>
            </c:extLst>
          </c:dPt>
          <c:dPt>
            <c:idx val="6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B122-4A52-8F88-A6D60709C940}"/>
              </c:ext>
            </c:extLst>
          </c:dPt>
          <c:dPt>
            <c:idx val="6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B122-4A52-8F88-A6D60709C940}"/>
              </c:ext>
            </c:extLst>
          </c:dPt>
          <c:dPt>
            <c:idx val="6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B122-4A52-8F88-A6D60709C940}"/>
              </c:ext>
            </c:extLst>
          </c:dPt>
          <c:dPt>
            <c:idx val="6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B122-4A52-8F88-A6D60709C940}"/>
              </c:ext>
            </c:extLst>
          </c:dPt>
          <c:dPt>
            <c:idx val="7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B122-4A52-8F88-A6D60709C940}"/>
              </c:ext>
            </c:extLst>
          </c:dPt>
          <c:dPt>
            <c:idx val="7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B122-4A52-8F88-A6D60709C940}"/>
              </c:ext>
            </c:extLst>
          </c:dPt>
          <c:dPt>
            <c:idx val="7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5-B122-4A52-8F88-A6D60709C940}"/>
              </c:ext>
            </c:extLst>
          </c:dPt>
          <c:dPt>
            <c:idx val="8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7-B122-4A52-8F88-A6D60709C940}"/>
              </c:ext>
            </c:extLst>
          </c:dPt>
          <c:dPt>
            <c:idx val="8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9-B122-4A52-8F88-A6D60709C940}"/>
              </c:ext>
            </c:extLst>
          </c:dPt>
          <c:dPt>
            <c:idx val="8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B122-4A52-8F88-A6D60709C940}"/>
              </c:ext>
            </c:extLst>
          </c:dPt>
          <c:dPt>
            <c:idx val="8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B122-4A52-8F88-A6D60709C940}"/>
              </c:ext>
            </c:extLst>
          </c:dPt>
          <c:dPt>
            <c:idx val="8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B122-4A52-8F88-A6D60709C940}"/>
              </c:ext>
            </c:extLst>
          </c:dPt>
          <c:dPt>
            <c:idx val="8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1-B122-4A52-8F88-A6D60709C940}"/>
              </c:ext>
            </c:extLst>
          </c:dPt>
          <c:dPt>
            <c:idx val="9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B122-4A52-8F88-A6D60709C940}"/>
              </c:ext>
            </c:extLst>
          </c:dPt>
          <c:dPt>
            <c:idx val="9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B122-4A52-8F88-A6D60709C940}"/>
              </c:ext>
            </c:extLst>
          </c:dPt>
          <c:dPt>
            <c:idx val="9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7-B122-4A52-8F88-A6D60709C940}"/>
              </c:ext>
            </c:extLst>
          </c:dPt>
          <c:dPt>
            <c:idx val="9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B122-4A52-8F88-A6D60709C940}"/>
              </c:ext>
            </c:extLst>
          </c:dPt>
          <c:dPt>
            <c:idx val="9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B122-4A52-8F88-A6D60709C940}"/>
              </c:ext>
            </c:extLst>
          </c:dPt>
          <c:dPt>
            <c:idx val="10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D-B122-4A52-8F88-A6D60709C940}"/>
              </c:ext>
            </c:extLst>
          </c:dPt>
          <c:dPt>
            <c:idx val="10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B122-4A52-8F88-A6D60709C940}"/>
              </c:ext>
            </c:extLst>
          </c:dPt>
          <c:dPt>
            <c:idx val="10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1-B122-4A52-8F88-A6D60709C940}"/>
              </c:ext>
            </c:extLst>
          </c:dPt>
          <c:dPt>
            <c:idx val="10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3-B122-4A52-8F88-A6D60709C940}"/>
              </c:ext>
            </c:extLst>
          </c:dPt>
          <c:dPt>
            <c:idx val="11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5-B122-4A52-8F88-A6D60709C940}"/>
              </c:ext>
            </c:extLst>
          </c:dPt>
          <c:dPt>
            <c:idx val="11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7-B122-4A52-8F88-A6D60709C940}"/>
              </c:ext>
            </c:extLst>
          </c:dPt>
          <c:dPt>
            <c:idx val="12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9-B122-4A52-8F88-A6D60709C940}"/>
              </c:ext>
            </c:extLst>
          </c:dPt>
          <c:dPt>
            <c:idx val="12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B-B122-4A52-8F88-A6D60709C940}"/>
              </c:ext>
            </c:extLst>
          </c:dPt>
          <c:cat>
            <c:numRef>
              <c:f>'precipitation_fig-2'!$A$8:$A$128</c:f>
              <c:numCache>
                <c:formatCode>General</c:formatCode>
                <c:ptCount val="121"/>
                <c:pt idx="0">
                  <c:v>1901</c:v>
                </c:pt>
                <c:pt idx="1">
                  <c:v>1902</c:v>
                </c:pt>
                <c:pt idx="2">
                  <c:v>1903</c:v>
                </c:pt>
                <c:pt idx="3">
                  <c:v>1904</c:v>
                </c:pt>
                <c:pt idx="4">
                  <c:v>1905</c:v>
                </c:pt>
                <c:pt idx="5">
                  <c:v>1906</c:v>
                </c:pt>
                <c:pt idx="6">
                  <c:v>1907</c:v>
                </c:pt>
                <c:pt idx="7">
                  <c:v>1908</c:v>
                </c:pt>
                <c:pt idx="8">
                  <c:v>1909</c:v>
                </c:pt>
                <c:pt idx="9">
                  <c:v>1910</c:v>
                </c:pt>
                <c:pt idx="10">
                  <c:v>1911</c:v>
                </c:pt>
                <c:pt idx="11">
                  <c:v>1912</c:v>
                </c:pt>
                <c:pt idx="12">
                  <c:v>1913</c:v>
                </c:pt>
                <c:pt idx="13">
                  <c:v>1914</c:v>
                </c:pt>
                <c:pt idx="14">
                  <c:v>1915</c:v>
                </c:pt>
                <c:pt idx="15">
                  <c:v>1916</c:v>
                </c:pt>
                <c:pt idx="16">
                  <c:v>1917</c:v>
                </c:pt>
                <c:pt idx="17">
                  <c:v>1918</c:v>
                </c:pt>
                <c:pt idx="18">
                  <c:v>1919</c:v>
                </c:pt>
                <c:pt idx="19">
                  <c:v>1920</c:v>
                </c:pt>
                <c:pt idx="20">
                  <c:v>1921</c:v>
                </c:pt>
                <c:pt idx="21">
                  <c:v>1922</c:v>
                </c:pt>
                <c:pt idx="22">
                  <c:v>1923</c:v>
                </c:pt>
                <c:pt idx="23">
                  <c:v>1924</c:v>
                </c:pt>
                <c:pt idx="24">
                  <c:v>1925</c:v>
                </c:pt>
                <c:pt idx="25">
                  <c:v>1926</c:v>
                </c:pt>
                <c:pt idx="26">
                  <c:v>1927</c:v>
                </c:pt>
                <c:pt idx="27">
                  <c:v>1928</c:v>
                </c:pt>
                <c:pt idx="28">
                  <c:v>1929</c:v>
                </c:pt>
                <c:pt idx="29">
                  <c:v>1930</c:v>
                </c:pt>
                <c:pt idx="30">
                  <c:v>1931</c:v>
                </c:pt>
                <c:pt idx="31">
                  <c:v>1932</c:v>
                </c:pt>
                <c:pt idx="32">
                  <c:v>1933</c:v>
                </c:pt>
                <c:pt idx="33">
                  <c:v>1934</c:v>
                </c:pt>
                <c:pt idx="34">
                  <c:v>1935</c:v>
                </c:pt>
                <c:pt idx="35">
                  <c:v>1936</c:v>
                </c:pt>
                <c:pt idx="36">
                  <c:v>1937</c:v>
                </c:pt>
                <c:pt idx="37">
                  <c:v>1938</c:v>
                </c:pt>
                <c:pt idx="38">
                  <c:v>1939</c:v>
                </c:pt>
                <c:pt idx="39">
                  <c:v>1940</c:v>
                </c:pt>
                <c:pt idx="40">
                  <c:v>1941</c:v>
                </c:pt>
                <c:pt idx="41">
                  <c:v>1942</c:v>
                </c:pt>
                <c:pt idx="42">
                  <c:v>1943</c:v>
                </c:pt>
                <c:pt idx="43">
                  <c:v>1944</c:v>
                </c:pt>
                <c:pt idx="44">
                  <c:v>1945</c:v>
                </c:pt>
                <c:pt idx="45">
                  <c:v>1946</c:v>
                </c:pt>
                <c:pt idx="46">
                  <c:v>1947</c:v>
                </c:pt>
                <c:pt idx="47">
                  <c:v>1948</c:v>
                </c:pt>
                <c:pt idx="48">
                  <c:v>1949</c:v>
                </c:pt>
                <c:pt idx="49">
                  <c:v>1950</c:v>
                </c:pt>
                <c:pt idx="50">
                  <c:v>1951</c:v>
                </c:pt>
                <c:pt idx="51">
                  <c:v>1952</c:v>
                </c:pt>
                <c:pt idx="52">
                  <c:v>1953</c:v>
                </c:pt>
                <c:pt idx="53">
                  <c:v>1954</c:v>
                </c:pt>
                <c:pt idx="54">
                  <c:v>1955</c:v>
                </c:pt>
                <c:pt idx="55">
                  <c:v>1956</c:v>
                </c:pt>
                <c:pt idx="56">
                  <c:v>1957</c:v>
                </c:pt>
                <c:pt idx="57">
                  <c:v>1958</c:v>
                </c:pt>
                <c:pt idx="58">
                  <c:v>1959</c:v>
                </c:pt>
                <c:pt idx="59">
                  <c:v>1960</c:v>
                </c:pt>
                <c:pt idx="60">
                  <c:v>1961</c:v>
                </c:pt>
                <c:pt idx="61">
                  <c:v>1962</c:v>
                </c:pt>
                <c:pt idx="62">
                  <c:v>1963</c:v>
                </c:pt>
                <c:pt idx="63">
                  <c:v>1964</c:v>
                </c:pt>
                <c:pt idx="64">
                  <c:v>1965</c:v>
                </c:pt>
                <c:pt idx="65">
                  <c:v>1966</c:v>
                </c:pt>
                <c:pt idx="66">
                  <c:v>1967</c:v>
                </c:pt>
                <c:pt idx="67">
                  <c:v>1968</c:v>
                </c:pt>
                <c:pt idx="68">
                  <c:v>1969</c:v>
                </c:pt>
                <c:pt idx="69">
                  <c:v>1970</c:v>
                </c:pt>
                <c:pt idx="70">
                  <c:v>1971</c:v>
                </c:pt>
                <c:pt idx="71">
                  <c:v>1972</c:v>
                </c:pt>
                <c:pt idx="72">
                  <c:v>1973</c:v>
                </c:pt>
                <c:pt idx="73">
                  <c:v>1974</c:v>
                </c:pt>
                <c:pt idx="74">
                  <c:v>1975</c:v>
                </c:pt>
                <c:pt idx="75">
                  <c:v>1976</c:v>
                </c:pt>
                <c:pt idx="76">
                  <c:v>1977</c:v>
                </c:pt>
                <c:pt idx="77">
                  <c:v>1978</c:v>
                </c:pt>
                <c:pt idx="78">
                  <c:v>1979</c:v>
                </c:pt>
                <c:pt idx="79">
                  <c:v>1980</c:v>
                </c:pt>
                <c:pt idx="80">
                  <c:v>1981</c:v>
                </c:pt>
                <c:pt idx="81">
                  <c:v>1982</c:v>
                </c:pt>
                <c:pt idx="82">
                  <c:v>1983</c:v>
                </c:pt>
                <c:pt idx="83">
                  <c:v>1984</c:v>
                </c:pt>
                <c:pt idx="84">
                  <c:v>1985</c:v>
                </c:pt>
                <c:pt idx="85">
                  <c:v>1986</c:v>
                </c:pt>
                <c:pt idx="86">
                  <c:v>1987</c:v>
                </c:pt>
                <c:pt idx="87">
                  <c:v>1988</c:v>
                </c:pt>
                <c:pt idx="88">
                  <c:v>1989</c:v>
                </c:pt>
                <c:pt idx="89">
                  <c:v>1990</c:v>
                </c:pt>
                <c:pt idx="90">
                  <c:v>1991</c:v>
                </c:pt>
                <c:pt idx="91">
                  <c:v>1992</c:v>
                </c:pt>
                <c:pt idx="92">
                  <c:v>1993</c:v>
                </c:pt>
                <c:pt idx="93">
                  <c:v>1994</c:v>
                </c:pt>
                <c:pt idx="94">
                  <c:v>1995</c:v>
                </c:pt>
                <c:pt idx="95">
                  <c:v>1996</c:v>
                </c:pt>
                <c:pt idx="96">
                  <c:v>1997</c:v>
                </c:pt>
                <c:pt idx="97">
                  <c:v>1998</c:v>
                </c:pt>
                <c:pt idx="98">
                  <c:v>1999</c:v>
                </c:pt>
                <c:pt idx="99">
                  <c:v>2000</c:v>
                </c:pt>
                <c:pt idx="100">
                  <c:v>2001</c:v>
                </c:pt>
                <c:pt idx="101">
                  <c:v>2002</c:v>
                </c:pt>
                <c:pt idx="102">
                  <c:v>2003</c:v>
                </c:pt>
                <c:pt idx="103">
                  <c:v>2004</c:v>
                </c:pt>
                <c:pt idx="104">
                  <c:v>2005</c:v>
                </c:pt>
                <c:pt idx="105">
                  <c:v>2006</c:v>
                </c:pt>
                <c:pt idx="106">
                  <c:v>2007</c:v>
                </c:pt>
                <c:pt idx="107">
                  <c:v>2008</c:v>
                </c:pt>
                <c:pt idx="108">
                  <c:v>2009</c:v>
                </c:pt>
                <c:pt idx="109">
                  <c:v>2010</c:v>
                </c:pt>
                <c:pt idx="110">
                  <c:v>2011</c:v>
                </c:pt>
                <c:pt idx="111">
                  <c:v>2012</c:v>
                </c:pt>
                <c:pt idx="112">
                  <c:v>2013</c:v>
                </c:pt>
                <c:pt idx="113">
                  <c:v>2014</c:v>
                </c:pt>
                <c:pt idx="114">
                  <c:v>2015</c:v>
                </c:pt>
                <c:pt idx="115">
                  <c:v>2016</c:v>
                </c:pt>
                <c:pt idx="116">
                  <c:v>2017</c:v>
                </c:pt>
                <c:pt idx="117">
                  <c:v>2018</c:v>
                </c:pt>
                <c:pt idx="118">
                  <c:v>2019</c:v>
                </c:pt>
                <c:pt idx="119">
                  <c:v>2020</c:v>
                </c:pt>
                <c:pt idx="120">
                  <c:v>2021</c:v>
                </c:pt>
              </c:numCache>
            </c:numRef>
          </c:cat>
          <c:val>
            <c:numRef>
              <c:f>'precipitation_fig-2'!$C$7:$C$128</c:f>
              <c:numCache>
                <c:formatCode>General</c:formatCode>
                <c:ptCount val="122"/>
                <c:pt idx="0">
                  <c:v>0</c:v>
                </c:pt>
                <c:pt idx="1">
                  <c:v>-9.5411051493999999</c:v>
                </c:pt>
                <c:pt idx="2">
                  <c:v>-14.881108033</c:v>
                </c:pt>
                <c:pt idx="3">
                  <c:v>3.4289018543999994</c:v>
                </c:pt>
                <c:pt idx="4">
                  <c:v>-2.2211011965999998</c:v>
                </c:pt>
                <c:pt idx="5">
                  <c:v>-4.9211026546000003</c:v>
                </c:pt>
                <c:pt idx="6">
                  <c:v>10.3089055696</c:v>
                </c:pt>
                <c:pt idx="7">
                  <c:v>-8.7311047120000005</c:v>
                </c:pt>
                <c:pt idx="8">
                  <c:v>-0.52110027859999997</c:v>
                </c:pt>
                <c:pt idx="9">
                  <c:v>6.5989035661999997</c:v>
                </c:pt>
                <c:pt idx="10">
                  <c:v>3.3489018111999997</c:v>
                </c:pt>
                <c:pt idx="11">
                  <c:v>-11.601106261799998</c:v>
                </c:pt>
                <c:pt idx="12">
                  <c:v>-8.3011044797999993</c:v>
                </c:pt>
                <c:pt idx="13">
                  <c:v>-11.631106277999999</c:v>
                </c:pt>
                <c:pt idx="14">
                  <c:v>-12.201106585799998</c:v>
                </c:pt>
                <c:pt idx="15">
                  <c:v>-2.7011014557999995</c:v>
                </c:pt>
                <c:pt idx="16">
                  <c:v>15.6789084694</c:v>
                </c:pt>
                <c:pt idx="17">
                  <c:v>8.6989047002</c:v>
                </c:pt>
                <c:pt idx="18">
                  <c:v>-11.7511063428</c:v>
                </c:pt>
                <c:pt idx="19">
                  <c:v>-14.4211077846</c:v>
                </c:pt>
                <c:pt idx="20">
                  <c:v>-5.9111031891999994</c:v>
                </c:pt>
                <c:pt idx="21">
                  <c:v>5.9189031989999998</c:v>
                </c:pt>
                <c:pt idx="22">
                  <c:v>-4.2911023143999998</c:v>
                </c:pt>
                <c:pt idx="23">
                  <c:v>2.7389014817999997</c:v>
                </c:pt>
                <c:pt idx="24">
                  <c:v>-3.1711017095999998</c:v>
                </c:pt>
                <c:pt idx="25">
                  <c:v>-4.8511026167999995</c:v>
                </c:pt>
                <c:pt idx="26">
                  <c:v>7.7889042087999991</c:v>
                </c:pt>
                <c:pt idx="27">
                  <c:v>5.3789029073999997</c:v>
                </c:pt>
                <c:pt idx="28">
                  <c:v>-7.5111040532000004</c:v>
                </c:pt>
                <c:pt idx="29">
                  <c:v>-10.8211058406</c:v>
                </c:pt>
                <c:pt idx="30">
                  <c:v>-17.841109631399998</c:v>
                </c:pt>
                <c:pt idx="31">
                  <c:v>2.3589012765999997</c:v>
                </c:pt>
                <c:pt idx="32">
                  <c:v>-3.2011017258000001</c:v>
                </c:pt>
                <c:pt idx="33">
                  <c:v>10.198905510199999</c:v>
                </c:pt>
                <c:pt idx="34">
                  <c:v>4.5589024645999991</c:v>
                </c:pt>
                <c:pt idx="35">
                  <c:v>0.19890011019999998</c:v>
                </c:pt>
                <c:pt idx="36">
                  <c:v>-3.6311019579999999</c:v>
                </c:pt>
                <c:pt idx="37">
                  <c:v>-1.0911005863999998</c:v>
                </c:pt>
                <c:pt idx="38">
                  <c:v>-1.8511009968000001</c:v>
                </c:pt>
                <c:pt idx="39">
                  <c:v>1.3189007149999998</c:v>
                </c:pt>
                <c:pt idx="40">
                  <c:v>-17.121109242599999</c:v>
                </c:pt>
                <c:pt idx="41">
                  <c:v>-19.3511104468</c:v>
                </c:pt>
                <c:pt idx="42">
                  <c:v>-2.7111014611999997</c:v>
                </c:pt>
                <c:pt idx="43">
                  <c:v>-12.711106861200001</c:v>
                </c:pt>
                <c:pt idx="44">
                  <c:v>-12.611106807200001</c:v>
                </c:pt>
                <c:pt idx="45">
                  <c:v>-7.981104306999999</c:v>
                </c:pt>
                <c:pt idx="46">
                  <c:v>-10.811105835199999</c:v>
                </c:pt>
                <c:pt idx="47">
                  <c:v>2.5989014062</c:v>
                </c:pt>
                <c:pt idx="48">
                  <c:v>-5.9811032269999993</c:v>
                </c:pt>
                <c:pt idx="49">
                  <c:v>1.7789009633999999</c:v>
                </c:pt>
                <c:pt idx="50">
                  <c:v>17.788909608799997</c:v>
                </c:pt>
                <c:pt idx="51">
                  <c:v>-13.771107433600001</c:v>
                </c:pt>
                <c:pt idx="52">
                  <c:v>-8.1011043718</c:v>
                </c:pt>
                <c:pt idx="53">
                  <c:v>5.5589030045999994</c:v>
                </c:pt>
                <c:pt idx="54">
                  <c:v>14.238907691799998</c:v>
                </c:pt>
                <c:pt idx="55">
                  <c:v>21.768911757999998</c:v>
                </c:pt>
                <c:pt idx="56">
                  <c:v>28.588915440799997</c:v>
                </c:pt>
                <c:pt idx="57">
                  <c:v>2.1389011577999999</c:v>
                </c:pt>
                <c:pt idx="58">
                  <c:v>-8.1511043987999994</c:v>
                </c:pt>
                <c:pt idx="59">
                  <c:v>5.5489029992000001</c:v>
                </c:pt>
                <c:pt idx="60">
                  <c:v>3.6489019731999996</c:v>
                </c:pt>
                <c:pt idx="61">
                  <c:v>15.318908275</c:v>
                </c:pt>
                <c:pt idx="62">
                  <c:v>0.76890041799999997</c:v>
                </c:pt>
                <c:pt idx="63">
                  <c:v>-3.9811021469999996</c:v>
                </c:pt>
                <c:pt idx="64">
                  <c:v>-1.0611005702</c:v>
                </c:pt>
                <c:pt idx="65">
                  <c:v>-27.0911146264</c:v>
                </c:pt>
                <c:pt idx="66">
                  <c:v>3.6289019623999996</c:v>
                </c:pt>
                <c:pt idx="67">
                  <c:v>-2.4611013261999997</c:v>
                </c:pt>
                <c:pt idx="68">
                  <c:v>1.268900688</c:v>
                </c:pt>
                <c:pt idx="69">
                  <c:v>-2.4411013154000001</c:v>
                </c:pt>
                <c:pt idx="70">
                  <c:v>-1.7911009643999998</c:v>
                </c:pt>
                <c:pt idx="71">
                  <c:v>0.81890044500000003</c:v>
                </c:pt>
                <c:pt idx="72">
                  <c:v>-19.621110592600001</c:v>
                </c:pt>
                <c:pt idx="73">
                  <c:v>34.148918443199996</c:v>
                </c:pt>
                <c:pt idx="74">
                  <c:v>29.998916202199997</c:v>
                </c:pt>
                <c:pt idx="75">
                  <c:v>24.758913372599999</c:v>
                </c:pt>
                <c:pt idx="76">
                  <c:v>-3.1511016987999998</c:v>
                </c:pt>
                <c:pt idx="77">
                  <c:v>14.5389078538</c:v>
                </c:pt>
                <c:pt idx="78">
                  <c:v>18.008909727599999</c:v>
                </c:pt>
                <c:pt idx="79">
                  <c:v>1.0289005583999999</c:v>
                </c:pt>
                <c:pt idx="80">
                  <c:v>-7.5611040801999989</c:v>
                </c:pt>
                <c:pt idx="81">
                  <c:v>10.068905439999998</c:v>
                </c:pt>
                <c:pt idx="82">
                  <c:v>-3.6911019903999995</c:v>
                </c:pt>
                <c:pt idx="83">
                  <c:v>-7.5911040963999996</c:v>
                </c:pt>
                <c:pt idx="84">
                  <c:v>9.6789052293999998</c:v>
                </c:pt>
                <c:pt idx="85">
                  <c:v>-2.4511013207999999</c:v>
                </c:pt>
                <c:pt idx="86">
                  <c:v>-10.781105818999999</c:v>
                </c:pt>
                <c:pt idx="87">
                  <c:v>-34.341118541399993</c:v>
                </c:pt>
                <c:pt idx="88">
                  <c:v>15.988908636799998</c:v>
                </c:pt>
                <c:pt idx="89">
                  <c:v>10.578905715399999</c:v>
                </c:pt>
                <c:pt idx="90">
                  <c:v>1.1589006286000001</c:v>
                </c:pt>
                <c:pt idx="91">
                  <c:v>-11.9211064346</c:v>
                </c:pt>
                <c:pt idx="92">
                  <c:v>-27.101114631799998</c:v>
                </c:pt>
                <c:pt idx="93">
                  <c:v>-2.1411011534000002</c:v>
                </c:pt>
                <c:pt idx="94">
                  <c:v>-2.0611011101999996</c:v>
                </c:pt>
                <c:pt idx="95">
                  <c:v>1.2289006664</c:v>
                </c:pt>
                <c:pt idx="96">
                  <c:v>12.5089067576</c:v>
                </c:pt>
                <c:pt idx="97">
                  <c:v>-4.0411021794000002</c:v>
                </c:pt>
                <c:pt idx="98">
                  <c:v>19.498910532199996</c:v>
                </c:pt>
                <c:pt idx="99">
                  <c:v>24.4289131944</c:v>
                </c:pt>
                <c:pt idx="100">
                  <c:v>30.568916510000001</c:v>
                </c:pt>
                <c:pt idx="101">
                  <c:v>2.3489012711999999</c:v>
                </c:pt>
                <c:pt idx="102">
                  <c:v>-14.6411079034</c:v>
                </c:pt>
                <c:pt idx="103">
                  <c:v>-7.5811040910000003</c:v>
                </c:pt>
                <c:pt idx="104">
                  <c:v>6.0789032854</c:v>
                </c:pt>
                <c:pt idx="105">
                  <c:v>-10.411105619199999</c:v>
                </c:pt>
                <c:pt idx="106">
                  <c:v>16.948909155199999</c:v>
                </c:pt>
                <c:pt idx="107">
                  <c:v>12.4389067198</c:v>
                </c:pt>
                <c:pt idx="108">
                  <c:v>24.818913405</c:v>
                </c:pt>
                <c:pt idx="109">
                  <c:v>-2.8811015529999997</c:v>
                </c:pt>
                <c:pt idx="110">
                  <c:v>35.248919037199997</c:v>
                </c:pt>
                <c:pt idx="111">
                  <c:v>24.528913248399999</c:v>
                </c:pt>
                <c:pt idx="112">
                  <c:v>7.1789038794</c:v>
                </c:pt>
                <c:pt idx="113">
                  <c:v>18.868910191999998</c:v>
                </c:pt>
                <c:pt idx="114">
                  <c:v>3.2489017571999996</c:v>
                </c:pt>
                <c:pt idx="115">
                  <c:v>-21.291111494399999</c:v>
                </c:pt>
                <c:pt idx="116">
                  <c:v>12.1889065848</c:v>
                </c:pt>
                <c:pt idx="117">
                  <c:v>23.398912638199999</c:v>
                </c:pt>
                <c:pt idx="118">
                  <c:v>13.268907167999998</c:v>
                </c:pt>
                <c:pt idx="119">
                  <c:v>-8.9911048523999995</c:v>
                </c:pt>
                <c:pt idx="120">
                  <c:v>-6.4911035023999997</c:v>
                </c:pt>
                <c:pt idx="121">
                  <c:v>-1.9111010291999997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C-B122-4A52-8F88-A6D60709C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124141488"/>
        <c:axId val="1124145808"/>
      </c:barChart>
      <c:catAx>
        <c:axId val="112414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4145808"/>
        <c:crossesAt val="0"/>
        <c:auto val="1"/>
        <c:lblAlgn val="ctr"/>
        <c:lblOffset val="100"/>
        <c:tickLblSkip val="1"/>
        <c:noMultiLvlLbl val="0"/>
      </c:catAx>
      <c:valAx>
        <c:axId val="112414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414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ITALIA - PRECIPITAZIONI ANNUE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Foglio3!$B$2</c:f>
              <c:strCache>
                <c:ptCount val="1"/>
                <c:pt idx="0">
                  <c:v>Italia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Foglio3!$A$3:$A$53</c:f>
              <c:numCache>
                <c:formatCode>General</c:formatCode>
                <c:ptCount val="51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  <c:pt idx="50">
                  <c:v>2023</c:v>
                </c:pt>
              </c:numCache>
            </c:numRef>
          </c:cat>
          <c:val>
            <c:numRef>
              <c:f>Foglio3!$B$3:$B$53</c:f>
              <c:numCache>
                <c:formatCode>General</c:formatCode>
                <c:ptCount val="51"/>
                <c:pt idx="0">
                  <c:v>722</c:v>
                </c:pt>
                <c:pt idx="1">
                  <c:v>766</c:v>
                </c:pt>
                <c:pt idx="2">
                  <c:v>810</c:v>
                </c:pt>
                <c:pt idx="3">
                  <c:v>1071</c:v>
                </c:pt>
                <c:pt idx="4">
                  <c:v>809</c:v>
                </c:pt>
                <c:pt idx="5">
                  <c:v>806</c:v>
                </c:pt>
                <c:pt idx="6">
                  <c:v>913</c:v>
                </c:pt>
                <c:pt idx="7">
                  <c:v>804</c:v>
                </c:pt>
                <c:pt idx="8">
                  <c:v>749</c:v>
                </c:pt>
                <c:pt idx="9">
                  <c:v>1151</c:v>
                </c:pt>
                <c:pt idx="10">
                  <c:v>731</c:v>
                </c:pt>
                <c:pt idx="11">
                  <c:v>935</c:v>
                </c:pt>
                <c:pt idx="12">
                  <c:v>721</c:v>
                </c:pt>
                <c:pt idx="13">
                  <c:v>850</c:v>
                </c:pt>
                <c:pt idx="14">
                  <c:v>862</c:v>
                </c:pt>
                <c:pt idx="15">
                  <c:v>731</c:v>
                </c:pt>
                <c:pt idx="16">
                  <c:v>728</c:v>
                </c:pt>
                <c:pt idx="17">
                  <c:v>866</c:v>
                </c:pt>
                <c:pt idx="18">
                  <c:v>1005</c:v>
                </c:pt>
                <c:pt idx="19">
                  <c:v>977</c:v>
                </c:pt>
                <c:pt idx="20">
                  <c:v>1161</c:v>
                </c:pt>
                <c:pt idx="21">
                  <c:v>973</c:v>
                </c:pt>
                <c:pt idx="22">
                  <c:v>837</c:v>
                </c:pt>
                <c:pt idx="23">
                  <c:v>1002</c:v>
                </c:pt>
                <c:pt idx="24">
                  <c:v>487</c:v>
                </c:pt>
                <c:pt idx="25">
                  <c:v>457</c:v>
                </c:pt>
                <c:pt idx="26">
                  <c:v>871</c:v>
                </c:pt>
                <c:pt idx="27">
                  <c:v>887</c:v>
                </c:pt>
                <c:pt idx="28">
                  <c:v>730</c:v>
                </c:pt>
                <c:pt idx="29">
                  <c:v>1002</c:v>
                </c:pt>
                <c:pt idx="30">
                  <c:v>750</c:v>
                </c:pt>
                <c:pt idx="31">
                  <c:v>943</c:v>
                </c:pt>
                <c:pt idx="32">
                  <c:v>876</c:v>
                </c:pt>
                <c:pt idx="33">
                  <c:v>730</c:v>
                </c:pt>
                <c:pt idx="34">
                  <c:v>708</c:v>
                </c:pt>
                <c:pt idx="35">
                  <c:v>1011</c:v>
                </c:pt>
                <c:pt idx="36">
                  <c:v>1005</c:v>
                </c:pt>
                <c:pt idx="37">
                  <c:v>1177</c:v>
                </c:pt>
                <c:pt idx="38">
                  <c:v>772</c:v>
                </c:pt>
                <c:pt idx="39">
                  <c:v>862</c:v>
                </c:pt>
                <c:pt idx="40">
                  <c:v>1026</c:v>
                </c:pt>
                <c:pt idx="41">
                  <c:v>1142</c:v>
                </c:pt>
                <c:pt idx="42">
                  <c:v>773</c:v>
                </c:pt>
                <c:pt idx="43">
                  <c:v>857</c:v>
                </c:pt>
                <c:pt idx="44">
                  <c:v>660</c:v>
                </c:pt>
                <c:pt idx="45">
                  <c:v>940</c:v>
                </c:pt>
                <c:pt idx="46">
                  <c:v>1492</c:v>
                </c:pt>
                <c:pt idx="47">
                  <c:v>683</c:v>
                </c:pt>
                <c:pt idx="48">
                  <c:v>921</c:v>
                </c:pt>
                <c:pt idx="49">
                  <c:v>728</c:v>
                </c:pt>
                <c:pt idx="50">
                  <c:v>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2-489D-B11F-B7BFF83C1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621940896"/>
        <c:axId val="1621942336"/>
      </c:barChart>
      <c:catAx>
        <c:axId val="162194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1942336"/>
        <c:crosses val="autoZero"/>
        <c:auto val="1"/>
        <c:lblAlgn val="ctr"/>
        <c:lblOffset val="100"/>
        <c:noMultiLvlLbl val="0"/>
      </c:catAx>
      <c:valAx>
        <c:axId val="162194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1940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800" baseline="0" dirty="0"/>
              <a:t>PRECIPITAZIONI ANNUE CAGLIARI (1922 – 2023)</a:t>
            </a:r>
            <a:endParaRPr lang="it-IT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Foglio1!$Q$1</c:f>
              <c:strCache>
                <c:ptCount val="1"/>
                <c:pt idx="0">
                  <c:v>anno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FB-47FF-8880-C70838D040D7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FB-47FF-8880-C70838D040D7}"/>
              </c:ext>
            </c:extLst>
          </c:dPt>
          <c:dPt>
            <c:idx val="8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FB-47FF-8880-C70838D040D7}"/>
              </c:ext>
            </c:extLst>
          </c:dPt>
          <c:dPt>
            <c:idx val="1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9FB-47FF-8880-C70838D040D7}"/>
              </c:ext>
            </c:extLst>
          </c:dPt>
          <c:dPt>
            <c:idx val="1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FB-47FF-8880-C70838D040D7}"/>
              </c:ext>
            </c:extLst>
          </c:dPt>
          <c:dPt>
            <c:idx val="2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9FB-47FF-8880-C70838D040D7}"/>
              </c:ext>
            </c:extLst>
          </c:dPt>
          <c:dPt>
            <c:idx val="3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9FB-47FF-8880-C70838D040D7}"/>
              </c:ext>
            </c:extLst>
          </c:dPt>
          <c:dPt>
            <c:idx val="3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9FB-47FF-8880-C70838D040D7}"/>
              </c:ext>
            </c:extLst>
          </c:dPt>
          <c:dPt>
            <c:idx val="37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9FB-47FF-8880-C70838D040D7}"/>
              </c:ext>
            </c:extLst>
          </c:dPt>
          <c:dPt>
            <c:idx val="5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9FB-47FF-8880-C70838D040D7}"/>
              </c:ext>
            </c:extLst>
          </c:dPt>
          <c:dPt>
            <c:idx val="6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9FB-47FF-8880-C70838D040D7}"/>
              </c:ext>
            </c:extLst>
          </c:dPt>
          <c:dPt>
            <c:idx val="6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9FB-47FF-8880-C70838D040D7}"/>
              </c:ext>
            </c:extLst>
          </c:dPt>
          <c:dPt>
            <c:idx val="7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9FB-47FF-8880-C70838D040D7}"/>
              </c:ext>
            </c:extLst>
          </c:dPt>
          <c:dPt>
            <c:idx val="7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29FB-47FF-8880-C70838D040D7}"/>
              </c:ext>
            </c:extLst>
          </c:dPt>
          <c:dPt>
            <c:idx val="7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29FB-47FF-8880-C70838D040D7}"/>
              </c:ext>
            </c:extLst>
          </c:dPt>
          <c:dPt>
            <c:idx val="8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29FB-47FF-8880-C70838D040D7}"/>
              </c:ext>
            </c:extLst>
          </c:dPt>
          <c:dPt>
            <c:idx val="89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29FB-47FF-8880-C70838D040D7}"/>
              </c:ext>
            </c:extLst>
          </c:dPt>
          <c:dPt>
            <c:idx val="9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29FB-47FF-8880-C70838D040D7}"/>
              </c:ext>
            </c:extLst>
          </c:dPt>
          <c:dPt>
            <c:idx val="9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29FB-47FF-8880-C70838D040D7}"/>
              </c:ext>
            </c:extLst>
          </c:dPt>
          <c:dPt>
            <c:idx val="99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29FB-47FF-8880-C70838D040D7}"/>
              </c:ext>
            </c:extLst>
          </c:dPt>
          <c:cat>
            <c:numRef>
              <c:f>Foglio1!$P$2:$P$103</c:f>
              <c:numCache>
                <c:formatCode>General</c:formatCode>
                <c:ptCount val="102"/>
                <c:pt idx="0">
                  <c:v>1922</c:v>
                </c:pt>
                <c:pt idx="1">
                  <c:v>1923</c:v>
                </c:pt>
                <c:pt idx="2">
                  <c:v>1924</c:v>
                </c:pt>
                <c:pt idx="3">
                  <c:v>1925</c:v>
                </c:pt>
                <c:pt idx="4">
                  <c:v>1926</c:v>
                </c:pt>
                <c:pt idx="5">
                  <c:v>1927</c:v>
                </c:pt>
                <c:pt idx="6">
                  <c:v>1928</c:v>
                </c:pt>
                <c:pt idx="7">
                  <c:v>1929</c:v>
                </c:pt>
                <c:pt idx="8">
                  <c:v>1930</c:v>
                </c:pt>
                <c:pt idx="9">
                  <c:v>1931</c:v>
                </c:pt>
                <c:pt idx="10">
                  <c:v>1932</c:v>
                </c:pt>
                <c:pt idx="11">
                  <c:v>1933</c:v>
                </c:pt>
                <c:pt idx="12">
                  <c:v>1934</c:v>
                </c:pt>
                <c:pt idx="13">
                  <c:v>1935</c:v>
                </c:pt>
                <c:pt idx="14">
                  <c:v>1936</c:v>
                </c:pt>
                <c:pt idx="15">
                  <c:v>1937</c:v>
                </c:pt>
                <c:pt idx="16">
                  <c:v>1938</c:v>
                </c:pt>
                <c:pt idx="17">
                  <c:v>1939</c:v>
                </c:pt>
                <c:pt idx="18">
                  <c:v>1940</c:v>
                </c:pt>
                <c:pt idx="19">
                  <c:v>1941</c:v>
                </c:pt>
                <c:pt idx="20">
                  <c:v>1942</c:v>
                </c:pt>
                <c:pt idx="21">
                  <c:v>1943</c:v>
                </c:pt>
                <c:pt idx="22">
                  <c:v>1944</c:v>
                </c:pt>
                <c:pt idx="23">
                  <c:v>1945</c:v>
                </c:pt>
                <c:pt idx="24">
                  <c:v>1946</c:v>
                </c:pt>
                <c:pt idx="25">
                  <c:v>1947</c:v>
                </c:pt>
                <c:pt idx="26">
                  <c:v>1948</c:v>
                </c:pt>
                <c:pt idx="27">
                  <c:v>1949</c:v>
                </c:pt>
                <c:pt idx="28">
                  <c:v>1950</c:v>
                </c:pt>
                <c:pt idx="29">
                  <c:v>1951</c:v>
                </c:pt>
                <c:pt idx="30">
                  <c:v>1952</c:v>
                </c:pt>
                <c:pt idx="31">
                  <c:v>1953</c:v>
                </c:pt>
                <c:pt idx="32">
                  <c:v>1954</c:v>
                </c:pt>
                <c:pt idx="33">
                  <c:v>1955</c:v>
                </c:pt>
                <c:pt idx="34">
                  <c:v>1956</c:v>
                </c:pt>
                <c:pt idx="35">
                  <c:v>1957</c:v>
                </c:pt>
                <c:pt idx="36">
                  <c:v>1958</c:v>
                </c:pt>
                <c:pt idx="37">
                  <c:v>1959</c:v>
                </c:pt>
                <c:pt idx="38">
                  <c:v>1960</c:v>
                </c:pt>
                <c:pt idx="39">
                  <c:v>1961</c:v>
                </c:pt>
                <c:pt idx="40">
                  <c:v>1962</c:v>
                </c:pt>
                <c:pt idx="41">
                  <c:v>1963</c:v>
                </c:pt>
                <c:pt idx="42">
                  <c:v>1964</c:v>
                </c:pt>
                <c:pt idx="43">
                  <c:v>1965</c:v>
                </c:pt>
                <c:pt idx="44">
                  <c:v>1966</c:v>
                </c:pt>
                <c:pt idx="45">
                  <c:v>1967</c:v>
                </c:pt>
                <c:pt idx="46">
                  <c:v>1968</c:v>
                </c:pt>
                <c:pt idx="47">
                  <c:v>1969</c:v>
                </c:pt>
                <c:pt idx="48">
                  <c:v>1970</c:v>
                </c:pt>
                <c:pt idx="49">
                  <c:v>1971</c:v>
                </c:pt>
                <c:pt idx="50">
                  <c:v>1972</c:v>
                </c:pt>
                <c:pt idx="51">
                  <c:v>1973</c:v>
                </c:pt>
                <c:pt idx="52">
                  <c:v>1974</c:v>
                </c:pt>
                <c:pt idx="53">
                  <c:v>1975</c:v>
                </c:pt>
                <c:pt idx="54">
                  <c:v>1976</c:v>
                </c:pt>
                <c:pt idx="55">
                  <c:v>1977</c:v>
                </c:pt>
                <c:pt idx="56">
                  <c:v>1978</c:v>
                </c:pt>
                <c:pt idx="57">
                  <c:v>1979</c:v>
                </c:pt>
                <c:pt idx="58">
                  <c:v>1980</c:v>
                </c:pt>
                <c:pt idx="59">
                  <c:v>1981</c:v>
                </c:pt>
                <c:pt idx="60">
                  <c:v>1982</c:v>
                </c:pt>
                <c:pt idx="61">
                  <c:v>1983</c:v>
                </c:pt>
                <c:pt idx="62">
                  <c:v>1984</c:v>
                </c:pt>
                <c:pt idx="63">
                  <c:v>1985</c:v>
                </c:pt>
                <c:pt idx="64">
                  <c:v>1986</c:v>
                </c:pt>
                <c:pt idx="65">
                  <c:v>1987</c:v>
                </c:pt>
                <c:pt idx="66">
                  <c:v>1988</c:v>
                </c:pt>
                <c:pt idx="67">
                  <c:v>1989</c:v>
                </c:pt>
                <c:pt idx="68">
                  <c:v>1990</c:v>
                </c:pt>
                <c:pt idx="69">
                  <c:v>1991</c:v>
                </c:pt>
                <c:pt idx="70">
                  <c:v>1992</c:v>
                </c:pt>
                <c:pt idx="71">
                  <c:v>1993</c:v>
                </c:pt>
                <c:pt idx="72">
                  <c:v>1994</c:v>
                </c:pt>
                <c:pt idx="73">
                  <c:v>1995</c:v>
                </c:pt>
                <c:pt idx="74">
                  <c:v>1996</c:v>
                </c:pt>
                <c:pt idx="75">
                  <c:v>1997</c:v>
                </c:pt>
                <c:pt idx="76">
                  <c:v>1998</c:v>
                </c:pt>
                <c:pt idx="77">
                  <c:v>1999</c:v>
                </c:pt>
                <c:pt idx="78">
                  <c:v>2000</c:v>
                </c:pt>
                <c:pt idx="79">
                  <c:v>2001</c:v>
                </c:pt>
                <c:pt idx="80">
                  <c:v>2002</c:v>
                </c:pt>
                <c:pt idx="81">
                  <c:v>2003</c:v>
                </c:pt>
                <c:pt idx="82">
                  <c:v>2004</c:v>
                </c:pt>
                <c:pt idx="83">
                  <c:v>2005</c:v>
                </c:pt>
                <c:pt idx="84">
                  <c:v>2006</c:v>
                </c:pt>
                <c:pt idx="85">
                  <c:v>2007</c:v>
                </c:pt>
                <c:pt idx="86">
                  <c:v>2008</c:v>
                </c:pt>
                <c:pt idx="87">
                  <c:v>2009</c:v>
                </c:pt>
                <c:pt idx="88">
                  <c:v>2010</c:v>
                </c:pt>
                <c:pt idx="89">
                  <c:v>2011</c:v>
                </c:pt>
                <c:pt idx="90">
                  <c:v>2012</c:v>
                </c:pt>
                <c:pt idx="91">
                  <c:v>2013</c:v>
                </c:pt>
                <c:pt idx="92">
                  <c:v>2014</c:v>
                </c:pt>
                <c:pt idx="93">
                  <c:v>2015</c:v>
                </c:pt>
                <c:pt idx="94">
                  <c:v>2016</c:v>
                </c:pt>
                <c:pt idx="95">
                  <c:v>2017</c:v>
                </c:pt>
                <c:pt idx="96">
                  <c:v>2018</c:v>
                </c:pt>
                <c:pt idx="97">
                  <c:v>2019</c:v>
                </c:pt>
                <c:pt idx="98">
                  <c:v>2020</c:v>
                </c:pt>
                <c:pt idx="99">
                  <c:v>2021</c:v>
                </c:pt>
                <c:pt idx="100">
                  <c:v>2022</c:v>
                </c:pt>
                <c:pt idx="101">
                  <c:v>2023</c:v>
                </c:pt>
              </c:numCache>
            </c:numRef>
          </c:cat>
          <c:val>
            <c:numRef>
              <c:f>Foglio1!$Q$2:$Q$103</c:f>
              <c:numCache>
                <c:formatCode>General</c:formatCode>
                <c:ptCount val="102"/>
                <c:pt idx="0">
                  <c:v>254.1</c:v>
                </c:pt>
                <c:pt idx="1">
                  <c:v>493.1</c:v>
                </c:pt>
                <c:pt idx="2">
                  <c:v>399.89999999999992</c:v>
                </c:pt>
                <c:pt idx="3">
                  <c:v>488</c:v>
                </c:pt>
                <c:pt idx="4">
                  <c:v>356.90000000000003</c:v>
                </c:pt>
                <c:pt idx="5">
                  <c:v>559.4</c:v>
                </c:pt>
                <c:pt idx="6">
                  <c:v>694.80000000000007</c:v>
                </c:pt>
                <c:pt idx="7">
                  <c:v>438.30000000000007</c:v>
                </c:pt>
                <c:pt idx="8">
                  <c:v>606.59999999999991</c:v>
                </c:pt>
                <c:pt idx="9">
                  <c:v>505.6</c:v>
                </c:pt>
                <c:pt idx="10">
                  <c:v>343.40000000000003</c:v>
                </c:pt>
                <c:pt idx="11">
                  <c:v>450.29999999999995</c:v>
                </c:pt>
                <c:pt idx="12">
                  <c:v>487.59999999999991</c:v>
                </c:pt>
                <c:pt idx="13">
                  <c:v>461.2000000000001</c:v>
                </c:pt>
                <c:pt idx="14">
                  <c:v>622.79999999999995</c:v>
                </c:pt>
                <c:pt idx="15">
                  <c:v>295.90000000000003</c:v>
                </c:pt>
                <c:pt idx="16">
                  <c:v>310</c:v>
                </c:pt>
                <c:pt idx="17">
                  <c:v>545.70000000000005</c:v>
                </c:pt>
                <c:pt idx="18">
                  <c:v>451.70000000000005</c:v>
                </c:pt>
                <c:pt idx="19">
                  <c:v>241.5</c:v>
                </c:pt>
                <c:pt idx="20">
                  <c:v>341.70000000000005</c:v>
                </c:pt>
                <c:pt idx="24">
                  <c:v>584.59999999999991</c:v>
                </c:pt>
                <c:pt idx="25">
                  <c:v>291</c:v>
                </c:pt>
                <c:pt idx="26">
                  <c:v>362.5</c:v>
                </c:pt>
                <c:pt idx="27">
                  <c:v>340</c:v>
                </c:pt>
                <c:pt idx="28">
                  <c:v>248.90000000000003</c:v>
                </c:pt>
                <c:pt idx="29">
                  <c:v>395.4</c:v>
                </c:pt>
                <c:pt idx="30">
                  <c:v>280.80000000000007</c:v>
                </c:pt>
                <c:pt idx="31">
                  <c:v>420.99999999999994</c:v>
                </c:pt>
                <c:pt idx="32">
                  <c:v>259.39999999999992</c:v>
                </c:pt>
                <c:pt idx="33">
                  <c:v>388.79999999999995</c:v>
                </c:pt>
                <c:pt idx="34">
                  <c:v>487.4</c:v>
                </c:pt>
                <c:pt idx="35">
                  <c:v>749.80000000000007</c:v>
                </c:pt>
                <c:pt idx="36">
                  <c:v>422.20000000000005</c:v>
                </c:pt>
                <c:pt idx="37">
                  <c:v>634.20000000000005</c:v>
                </c:pt>
                <c:pt idx="38">
                  <c:v>462.79999999999995</c:v>
                </c:pt>
                <c:pt idx="39">
                  <c:v>361.20000000000005</c:v>
                </c:pt>
                <c:pt idx="40">
                  <c:v>399.59999999999997</c:v>
                </c:pt>
                <c:pt idx="41">
                  <c:v>514.20000000000005</c:v>
                </c:pt>
                <c:pt idx="42">
                  <c:v>505.5</c:v>
                </c:pt>
                <c:pt idx="43">
                  <c:v>539.20000000000005</c:v>
                </c:pt>
                <c:pt idx="44">
                  <c:v>364.2</c:v>
                </c:pt>
                <c:pt idx="45">
                  <c:v>408.19999999999993</c:v>
                </c:pt>
                <c:pt idx="46">
                  <c:v>362.2</c:v>
                </c:pt>
                <c:pt idx="47">
                  <c:v>539.79999999999995</c:v>
                </c:pt>
                <c:pt idx="48">
                  <c:v>305.2</c:v>
                </c:pt>
                <c:pt idx="49">
                  <c:v>520.79999999999995</c:v>
                </c:pt>
                <c:pt idx="50">
                  <c:v>554.79999999999995</c:v>
                </c:pt>
                <c:pt idx="51">
                  <c:v>398</c:v>
                </c:pt>
                <c:pt idx="52">
                  <c:v>487</c:v>
                </c:pt>
                <c:pt idx="53">
                  <c:v>387</c:v>
                </c:pt>
                <c:pt idx="54">
                  <c:v>632.39999999999986</c:v>
                </c:pt>
                <c:pt idx="55">
                  <c:v>350.79999999999995</c:v>
                </c:pt>
                <c:pt idx="56">
                  <c:v>514</c:v>
                </c:pt>
                <c:pt idx="57">
                  <c:v>491.00000000000006</c:v>
                </c:pt>
                <c:pt idx="58">
                  <c:v>442</c:v>
                </c:pt>
                <c:pt idx="59">
                  <c:v>311.8</c:v>
                </c:pt>
                <c:pt idx="60">
                  <c:v>358.00000000000006</c:v>
                </c:pt>
                <c:pt idx="61">
                  <c:v>364.2</c:v>
                </c:pt>
                <c:pt idx="62">
                  <c:v>416</c:v>
                </c:pt>
                <c:pt idx="63">
                  <c:v>606.4</c:v>
                </c:pt>
                <c:pt idx="64">
                  <c:v>522.20000000000005</c:v>
                </c:pt>
                <c:pt idx="65">
                  <c:v>291.8</c:v>
                </c:pt>
                <c:pt idx="66">
                  <c:v>265</c:v>
                </c:pt>
                <c:pt idx="67">
                  <c:v>318</c:v>
                </c:pt>
                <c:pt idx="68">
                  <c:v>498.19999999999993</c:v>
                </c:pt>
                <c:pt idx="69">
                  <c:v>428.2</c:v>
                </c:pt>
                <c:pt idx="70">
                  <c:v>445.20000000000005</c:v>
                </c:pt>
                <c:pt idx="71">
                  <c:v>501.79999999999995</c:v>
                </c:pt>
                <c:pt idx="72">
                  <c:v>248</c:v>
                </c:pt>
                <c:pt idx="73">
                  <c:v>292.59999999999997</c:v>
                </c:pt>
                <c:pt idx="74">
                  <c:v>542.20000000000005</c:v>
                </c:pt>
                <c:pt idx="75">
                  <c:v>475.2</c:v>
                </c:pt>
                <c:pt idx="76">
                  <c:v>171.2</c:v>
                </c:pt>
                <c:pt idx="77">
                  <c:v>269.40000000000003</c:v>
                </c:pt>
                <c:pt idx="78">
                  <c:v>320.2</c:v>
                </c:pt>
                <c:pt idx="79">
                  <c:v>153.4</c:v>
                </c:pt>
                <c:pt idx="80">
                  <c:v>330.59999999999997</c:v>
                </c:pt>
                <c:pt idx="81">
                  <c:v>398.2</c:v>
                </c:pt>
                <c:pt idx="82">
                  <c:v>570</c:v>
                </c:pt>
                <c:pt idx="83">
                  <c:v>319.59999999999997</c:v>
                </c:pt>
                <c:pt idx="84">
                  <c:v>272.99999999999994</c:v>
                </c:pt>
                <c:pt idx="85">
                  <c:v>194.4</c:v>
                </c:pt>
                <c:pt idx="86">
                  <c:v>423.20000000000005</c:v>
                </c:pt>
                <c:pt idx="87">
                  <c:v>480.4</c:v>
                </c:pt>
                <c:pt idx="88">
                  <c:v>461</c:v>
                </c:pt>
                <c:pt idx="89">
                  <c:v>662.40000000000009</c:v>
                </c:pt>
                <c:pt idx="90">
                  <c:v>430.2</c:v>
                </c:pt>
                <c:pt idx="91">
                  <c:v>444</c:v>
                </c:pt>
                <c:pt idx="92">
                  <c:v>484</c:v>
                </c:pt>
                <c:pt idx="93">
                  <c:v>525</c:v>
                </c:pt>
                <c:pt idx="94">
                  <c:v>326.10000000000002</c:v>
                </c:pt>
                <c:pt idx="95">
                  <c:v>210</c:v>
                </c:pt>
                <c:pt idx="96">
                  <c:v>788</c:v>
                </c:pt>
                <c:pt idx="97">
                  <c:v>541</c:v>
                </c:pt>
                <c:pt idx="98">
                  <c:v>398</c:v>
                </c:pt>
                <c:pt idx="99">
                  <c:v>797</c:v>
                </c:pt>
                <c:pt idx="100">
                  <c:v>339.8</c:v>
                </c:pt>
                <c:pt idx="101">
                  <c:v>307.10000000000002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29FB-47FF-8880-C70838D040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1654971072"/>
        <c:axId val="1654973952"/>
      </c:barChart>
      <c:catAx>
        <c:axId val="165497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4973952"/>
        <c:crosses val="autoZero"/>
        <c:auto val="1"/>
        <c:lblAlgn val="ctr"/>
        <c:lblOffset val="100"/>
        <c:noMultiLvlLbl val="0"/>
      </c:catAx>
      <c:valAx>
        <c:axId val="165497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497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Foglio1!$X$11</c:f>
              <c:strCache>
                <c:ptCount val="1"/>
                <c:pt idx="0">
                  <c:v>1931-1960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Foglio1!$Y$10:$AJ$10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Foglio1!$Y$11:$AJ$11</c:f>
              <c:numCache>
                <c:formatCode>General</c:formatCode>
                <c:ptCount val="12"/>
                <c:pt idx="0">
                  <c:v>48.500000000000014</c:v>
                </c:pt>
                <c:pt idx="1">
                  <c:v>33.855172413793113</c:v>
                </c:pt>
                <c:pt idx="2">
                  <c:v>35.978571428571435</c:v>
                </c:pt>
                <c:pt idx="3">
                  <c:v>30.106896551724141</c:v>
                </c:pt>
                <c:pt idx="4">
                  <c:v>33.589655172413792</c:v>
                </c:pt>
                <c:pt idx="5">
                  <c:v>10.76896551724138</c:v>
                </c:pt>
                <c:pt idx="6">
                  <c:v>2.6407407407407417</c:v>
                </c:pt>
                <c:pt idx="7">
                  <c:v>4.682758620689655</c:v>
                </c:pt>
                <c:pt idx="8">
                  <c:v>36.475862068965519</c:v>
                </c:pt>
                <c:pt idx="9">
                  <c:v>70.044827586206907</c:v>
                </c:pt>
                <c:pt idx="10">
                  <c:v>58.948275862068975</c:v>
                </c:pt>
                <c:pt idx="11">
                  <c:v>58.403448275862075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6E-4A46-BE04-BE4E1ACB4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1655012832"/>
        <c:axId val="1655013312"/>
      </c:barChart>
      <c:catAx>
        <c:axId val="16550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5013312"/>
        <c:crosses val="autoZero"/>
        <c:auto val="1"/>
        <c:lblAlgn val="ctr"/>
        <c:lblOffset val="100"/>
        <c:noMultiLvlLbl val="0"/>
      </c:catAx>
      <c:valAx>
        <c:axId val="165501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501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Foglio1!$X$12</c:f>
              <c:strCache>
                <c:ptCount val="1"/>
                <c:pt idx="0">
                  <c:v>1961-1990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Foglio1!$Y$10:$AJ$10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Foglio1!$Y$12:$AJ$12</c:f>
              <c:numCache>
                <c:formatCode>General</c:formatCode>
                <c:ptCount val="12"/>
                <c:pt idx="0">
                  <c:v>46.333333333333329</c:v>
                </c:pt>
                <c:pt idx="1">
                  <c:v>60.68666666666666</c:v>
                </c:pt>
                <c:pt idx="2">
                  <c:v>42.260000000000005</c:v>
                </c:pt>
                <c:pt idx="3">
                  <c:v>38.553333333333327</c:v>
                </c:pt>
                <c:pt idx="4">
                  <c:v>26.753333333333341</c:v>
                </c:pt>
                <c:pt idx="5">
                  <c:v>9.3666666666666689</c:v>
                </c:pt>
                <c:pt idx="6">
                  <c:v>3.46</c:v>
                </c:pt>
                <c:pt idx="7">
                  <c:v>9.6800000000000015</c:v>
                </c:pt>
                <c:pt idx="8">
                  <c:v>29.759999999999998</c:v>
                </c:pt>
                <c:pt idx="9">
                  <c:v>51.460000000000008</c:v>
                </c:pt>
                <c:pt idx="10">
                  <c:v>56.9</c:v>
                </c:pt>
                <c:pt idx="11">
                  <c:v>59.076666666666689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4B-4390-B2D5-2B33D34B9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1655012832"/>
        <c:axId val="1655013312"/>
      </c:barChart>
      <c:catAx>
        <c:axId val="16550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5013312"/>
        <c:crosses val="autoZero"/>
        <c:auto val="1"/>
        <c:lblAlgn val="ctr"/>
        <c:lblOffset val="100"/>
        <c:noMultiLvlLbl val="0"/>
      </c:catAx>
      <c:valAx>
        <c:axId val="1655013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5501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Foglio1!$X$13</c:f>
              <c:strCache>
                <c:ptCount val="1"/>
                <c:pt idx="0">
                  <c:v>1991-2020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Foglio1!$Y$10:$AJ$10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Foglio1!$Y$13:$AJ$13</c:f>
              <c:numCache>
                <c:formatCode>General</c:formatCode>
                <c:ptCount val="12"/>
                <c:pt idx="0">
                  <c:v>37.696666666666673</c:v>
                </c:pt>
                <c:pt idx="1">
                  <c:v>36.146666666666668</c:v>
                </c:pt>
                <c:pt idx="2">
                  <c:v>36.25333333333333</c:v>
                </c:pt>
                <c:pt idx="3">
                  <c:v>41.963333333333345</c:v>
                </c:pt>
                <c:pt idx="4">
                  <c:v>24.290000000000003</c:v>
                </c:pt>
                <c:pt idx="5">
                  <c:v>12.606666666666667</c:v>
                </c:pt>
                <c:pt idx="6">
                  <c:v>2.57</c:v>
                </c:pt>
                <c:pt idx="7">
                  <c:v>10.426666666666668</c:v>
                </c:pt>
                <c:pt idx="8">
                  <c:v>32.906666666666666</c:v>
                </c:pt>
                <c:pt idx="9">
                  <c:v>49.466666666666669</c:v>
                </c:pt>
                <c:pt idx="10">
                  <c:v>65.74666666666667</c:v>
                </c:pt>
                <c:pt idx="11">
                  <c:v>53.476666666666667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8B-499F-9D59-FCD15C5F4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1655012832"/>
        <c:axId val="1655013312"/>
      </c:barChart>
      <c:catAx>
        <c:axId val="16550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5013312"/>
        <c:crosses val="autoZero"/>
        <c:auto val="1"/>
        <c:lblAlgn val="ctr"/>
        <c:lblOffset val="100"/>
        <c:noMultiLvlLbl val="0"/>
      </c:catAx>
      <c:valAx>
        <c:axId val="1655013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5501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800"/>
              <a:t>ITALIA - EVAPOTRASPIRAZIONE</a:t>
            </a:r>
            <a:r>
              <a:rPr lang="it-IT" sz="2800" baseline="0"/>
              <a:t> MASSIMA Vs REALE (vite) </a:t>
            </a:r>
            <a:endParaRPr lang="it-IT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Foglio2!$C$2</c:f>
              <c:strCache>
                <c:ptCount val="1"/>
                <c:pt idx="0">
                  <c:v>ETM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trendline>
            <c:spPr>
              <a:ln w="571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Foglio2!$A$3:$A$53</c:f>
              <c:numCache>
                <c:formatCode>General</c:formatCode>
                <c:ptCount val="51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  <c:pt idx="50">
                  <c:v>2023</c:v>
                </c:pt>
              </c:numCache>
            </c:numRef>
          </c:cat>
          <c:val>
            <c:numRef>
              <c:f>Foglio2!$C$3:$C$53</c:f>
              <c:numCache>
                <c:formatCode>General</c:formatCode>
                <c:ptCount val="51"/>
                <c:pt idx="0">
                  <c:v>638</c:v>
                </c:pt>
                <c:pt idx="1">
                  <c:v>637</c:v>
                </c:pt>
                <c:pt idx="2">
                  <c:v>638</c:v>
                </c:pt>
                <c:pt idx="3">
                  <c:v>624</c:v>
                </c:pt>
                <c:pt idx="4">
                  <c:v>628</c:v>
                </c:pt>
                <c:pt idx="5">
                  <c:v>620</c:v>
                </c:pt>
                <c:pt idx="6">
                  <c:v>643</c:v>
                </c:pt>
                <c:pt idx="7">
                  <c:v>614</c:v>
                </c:pt>
                <c:pt idx="8">
                  <c:v>657</c:v>
                </c:pt>
                <c:pt idx="9">
                  <c:v>664</c:v>
                </c:pt>
                <c:pt idx="10">
                  <c:v>672</c:v>
                </c:pt>
                <c:pt idx="11">
                  <c:v>620</c:v>
                </c:pt>
                <c:pt idx="12">
                  <c:v>673</c:v>
                </c:pt>
                <c:pt idx="13">
                  <c:v>668</c:v>
                </c:pt>
                <c:pt idx="14">
                  <c:v>658</c:v>
                </c:pt>
                <c:pt idx="15">
                  <c:v>678</c:v>
                </c:pt>
                <c:pt idx="16">
                  <c:v>659</c:v>
                </c:pt>
                <c:pt idx="17">
                  <c:v>672</c:v>
                </c:pt>
                <c:pt idx="18">
                  <c:v>637</c:v>
                </c:pt>
                <c:pt idx="19">
                  <c:v>658</c:v>
                </c:pt>
                <c:pt idx="20">
                  <c:v>653</c:v>
                </c:pt>
                <c:pt idx="21">
                  <c:v>673</c:v>
                </c:pt>
                <c:pt idx="22">
                  <c:v>635</c:v>
                </c:pt>
                <c:pt idx="23">
                  <c:v>628</c:v>
                </c:pt>
                <c:pt idx="24">
                  <c:v>667</c:v>
                </c:pt>
                <c:pt idx="25">
                  <c:v>671</c:v>
                </c:pt>
                <c:pt idx="26">
                  <c:v>667</c:v>
                </c:pt>
                <c:pt idx="27">
                  <c:v>701</c:v>
                </c:pt>
                <c:pt idx="28">
                  <c:v>702</c:v>
                </c:pt>
                <c:pt idx="29">
                  <c:v>673</c:v>
                </c:pt>
                <c:pt idx="30">
                  <c:v>741</c:v>
                </c:pt>
                <c:pt idx="31">
                  <c:v>667</c:v>
                </c:pt>
                <c:pt idx="32">
                  <c:v>676</c:v>
                </c:pt>
                <c:pt idx="33">
                  <c:v>697</c:v>
                </c:pt>
                <c:pt idx="34">
                  <c:v>715</c:v>
                </c:pt>
                <c:pt idx="35">
                  <c:v>689</c:v>
                </c:pt>
                <c:pt idx="36">
                  <c:v>706</c:v>
                </c:pt>
                <c:pt idx="37">
                  <c:v>666</c:v>
                </c:pt>
                <c:pt idx="38">
                  <c:v>709</c:v>
                </c:pt>
                <c:pt idx="39">
                  <c:v>710</c:v>
                </c:pt>
                <c:pt idx="40">
                  <c:v>670</c:v>
                </c:pt>
                <c:pt idx="41">
                  <c:v>668</c:v>
                </c:pt>
                <c:pt idx="42">
                  <c:v>683</c:v>
                </c:pt>
                <c:pt idx="43">
                  <c:v>675</c:v>
                </c:pt>
                <c:pt idx="44">
                  <c:v>720</c:v>
                </c:pt>
                <c:pt idx="45">
                  <c:v>692</c:v>
                </c:pt>
                <c:pt idx="46">
                  <c:v>691</c:v>
                </c:pt>
                <c:pt idx="47">
                  <c:v>694</c:v>
                </c:pt>
                <c:pt idx="48">
                  <c:v>690</c:v>
                </c:pt>
                <c:pt idx="49">
                  <c:v>738</c:v>
                </c:pt>
                <c:pt idx="50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9F-4CC4-A8E8-0FF6BEDC2922}"/>
            </c:ext>
          </c:extLst>
        </c:ser>
        <c:ser>
          <c:idx val="2"/>
          <c:order val="1"/>
          <c:tx>
            <c:strRef>
              <c:f>Foglio2!$D$2</c:f>
              <c:strCache>
                <c:ptCount val="1"/>
                <c:pt idx="0">
                  <c:v>ETR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trendline>
            <c:spPr>
              <a:ln w="69850" cap="rnd">
                <a:solidFill>
                  <a:srgbClr val="00206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Foglio2!$A$3:$A$53</c:f>
              <c:numCache>
                <c:formatCode>General</c:formatCode>
                <c:ptCount val="51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  <c:pt idx="50">
                  <c:v>2023</c:v>
                </c:pt>
              </c:numCache>
            </c:numRef>
          </c:cat>
          <c:val>
            <c:numRef>
              <c:f>Foglio2!$D$3:$D$53</c:f>
              <c:numCache>
                <c:formatCode>General</c:formatCode>
                <c:ptCount val="51"/>
                <c:pt idx="0">
                  <c:v>446</c:v>
                </c:pt>
                <c:pt idx="1">
                  <c:v>444</c:v>
                </c:pt>
                <c:pt idx="2">
                  <c:v>450</c:v>
                </c:pt>
                <c:pt idx="3">
                  <c:v>502</c:v>
                </c:pt>
                <c:pt idx="4">
                  <c:v>449</c:v>
                </c:pt>
                <c:pt idx="5">
                  <c:v>449</c:v>
                </c:pt>
                <c:pt idx="6">
                  <c:v>446</c:v>
                </c:pt>
                <c:pt idx="7">
                  <c:v>444</c:v>
                </c:pt>
                <c:pt idx="8">
                  <c:v>441</c:v>
                </c:pt>
                <c:pt idx="9">
                  <c:v>474</c:v>
                </c:pt>
                <c:pt idx="10">
                  <c:v>455</c:v>
                </c:pt>
                <c:pt idx="11">
                  <c:v>464</c:v>
                </c:pt>
                <c:pt idx="12">
                  <c:v>399</c:v>
                </c:pt>
                <c:pt idx="13">
                  <c:v>468</c:v>
                </c:pt>
                <c:pt idx="14">
                  <c:v>424</c:v>
                </c:pt>
                <c:pt idx="15">
                  <c:v>441</c:v>
                </c:pt>
                <c:pt idx="16">
                  <c:v>466</c:v>
                </c:pt>
                <c:pt idx="17">
                  <c:v>449</c:v>
                </c:pt>
                <c:pt idx="18">
                  <c:v>454</c:v>
                </c:pt>
                <c:pt idx="19">
                  <c:v>460</c:v>
                </c:pt>
                <c:pt idx="20">
                  <c:v>439</c:v>
                </c:pt>
                <c:pt idx="21">
                  <c:v>461</c:v>
                </c:pt>
                <c:pt idx="22">
                  <c:v>477</c:v>
                </c:pt>
                <c:pt idx="23">
                  <c:v>480</c:v>
                </c:pt>
                <c:pt idx="24">
                  <c:v>334</c:v>
                </c:pt>
                <c:pt idx="25">
                  <c:v>325</c:v>
                </c:pt>
                <c:pt idx="26">
                  <c:v>424</c:v>
                </c:pt>
                <c:pt idx="27">
                  <c:v>435</c:v>
                </c:pt>
                <c:pt idx="28">
                  <c:v>422</c:v>
                </c:pt>
                <c:pt idx="29">
                  <c:v>500</c:v>
                </c:pt>
                <c:pt idx="30">
                  <c:v>410</c:v>
                </c:pt>
                <c:pt idx="31">
                  <c:v>448</c:v>
                </c:pt>
                <c:pt idx="32">
                  <c:v>468</c:v>
                </c:pt>
                <c:pt idx="33">
                  <c:v>450</c:v>
                </c:pt>
                <c:pt idx="34">
                  <c:v>421</c:v>
                </c:pt>
                <c:pt idx="35">
                  <c:v>439</c:v>
                </c:pt>
                <c:pt idx="36">
                  <c:v>468</c:v>
                </c:pt>
                <c:pt idx="37">
                  <c:v>489</c:v>
                </c:pt>
                <c:pt idx="38">
                  <c:v>444</c:v>
                </c:pt>
                <c:pt idx="39">
                  <c:v>435</c:v>
                </c:pt>
                <c:pt idx="40">
                  <c:v>445</c:v>
                </c:pt>
                <c:pt idx="41">
                  <c:v>498</c:v>
                </c:pt>
                <c:pt idx="42">
                  <c:v>474</c:v>
                </c:pt>
                <c:pt idx="43">
                  <c:v>464</c:v>
                </c:pt>
                <c:pt idx="44">
                  <c:v>397</c:v>
                </c:pt>
                <c:pt idx="45">
                  <c:v>479</c:v>
                </c:pt>
                <c:pt idx="46">
                  <c:v>542</c:v>
                </c:pt>
                <c:pt idx="47">
                  <c:v>453</c:v>
                </c:pt>
                <c:pt idx="48">
                  <c:v>429</c:v>
                </c:pt>
                <c:pt idx="49">
                  <c:v>460</c:v>
                </c:pt>
                <c:pt idx="50">
                  <c:v>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9F-4CC4-A8E8-0FF6BEDC2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848839855"/>
        <c:axId val="848825935"/>
      </c:barChart>
      <c:catAx>
        <c:axId val="8488398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8825935"/>
        <c:crosses val="autoZero"/>
        <c:auto val="1"/>
        <c:lblAlgn val="ctr"/>
        <c:lblOffset val="100"/>
        <c:noMultiLvlLbl val="0"/>
      </c:catAx>
      <c:valAx>
        <c:axId val="848825935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883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0DA41-1669-4151-AD6C-D36C91EB70E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0F4DE-8E3D-497A-B739-BA580176F1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3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6BA1CCA-F14D-42B1-A716-BA39AB1436AD}" type="slidenum">
              <a:rPr lang="it-IT">
                <a:ea typeface="Microsoft YaHei" charset="-122"/>
              </a:rPr>
              <a:pPr/>
              <a:t>17</a:t>
            </a:fld>
            <a:endParaRPr lang="it-IT">
              <a:ea typeface="Microsoft YaHei" charset="-122"/>
            </a:endParaRPr>
          </a:p>
        </p:txBody>
      </p:sp>
      <p:sp>
        <p:nvSpPr>
          <p:cNvPr id="147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00175" y="0"/>
            <a:ext cx="6396038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7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456562" y="3691532"/>
            <a:ext cx="5313708" cy="3472146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latin typeface="Calibri" pitchFamily="32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981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859AB8-7EC0-0628-83D3-25F0C16C8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E17EC6-8331-3E5F-2152-6E4FB03A2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1D7840-ED31-B061-91D9-AD054F3D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DB8A82-746E-A13A-C8E9-B0C632B3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9FF9A4-4F75-DBDB-466D-5C1FB3DA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816C0D-8F16-4A7B-08B2-65EE993D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29FA3D-18AF-E35E-A9B1-E07C8F49B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512503-9BFF-F32F-E799-4CEC40C6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20056A-ACA1-062B-CEDB-3961746D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0ED829-D539-A75B-B998-7DEEB17F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5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382B3DD-8832-4711-4FB3-F9C4D49F4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368EB3-F558-01E4-4FB9-BE8D39BC3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9DF946-38B6-B105-529D-BD665F2A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203DC-9A73-3BB2-355F-D9244BA0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FCC4DB-0C27-44D2-63F7-4A928C00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1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F845B-4760-ED74-6C21-834B48F8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F5D16E-3E44-037A-4A12-6AC892171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E7D85C-9FAD-CDC3-08AD-A5E2F6A0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E8AF81-1801-2D06-9D45-221C6CFC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7E8962-D051-D9F4-0299-766ED5F6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6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05D6E-CA7F-B2DE-1F5B-D99768CF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AA4B7B-D4B8-260D-76BA-46C2BC811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AF7D33-1DBF-2FC1-54B1-30CB3DD44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3734AB-58B0-7DFF-57CF-0549668C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A987A3-0341-F33D-B82A-C385D0EA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3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F3DFC6-F8BC-C9DB-F3D4-CCBB4E70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9A7F4A-DDA2-2C80-B8CA-629917932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778C04-D4FA-C616-EB9F-8F84EE8AC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B30281-7BDD-CDF2-B42A-A577B7555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2FD836-F9FD-0871-FC32-3A331E42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1C3216-000F-38CA-EDEF-213041F7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6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4F0BD-D615-6528-C532-2E44B9C9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65B85D-5393-7B29-6BAD-806DF5018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75DCE4-E196-00E7-3D02-E1450F9F8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82D355-76E2-CEB7-5B94-174298C3C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62F2CF-204E-AD3C-361B-C6BBEF0F3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3188845-DEE6-CE80-1472-F3E44C62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343295-2C90-AFED-4858-E587D4375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0E753E-2AAA-2BC7-F0FF-2FB92706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3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4309B5-0F16-D541-57BD-8D5CBC4F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55DBC3-EBB1-079F-DC7F-D222823A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3639E9-FCB2-59FA-B41D-61AEE145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DD82BD-AC7C-BBCE-D18F-930FD752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9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C8581D-09E9-3B90-F088-6133642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EC47EC-1F44-81EC-74C9-E42597D3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F3CA4F-F005-023B-2F79-C02EE819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6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0F4835-54F7-62F9-880F-0A7740B3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55D1BB-64A1-CAED-D3A4-EFDECC9B3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FD75E6-0F30-0960-2753-05915640F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33A1C6-8119-DC2E-899A-1815D7EB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3B714A-160A-5314-1DD1-4AD606E7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522A5D-93B3-DD5B-C040-4FD1FBD3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5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72EF6C-EE58-DB63-52A1-E9E98A14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554F01B-7707-8C5D-7C8A-F5DAEEFB31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F72957-00FA-E015-9553-CFF8B757E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ECD92D-ECF3-A7A5-7268-DF2373E9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20B953-58DF-C06D-E401-72DB27DC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08BD31-6D41-4FAA-A357-65038846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9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A352F79-4E35-FC84-F5A1-5E331E95D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8F0079-02D7-D4A3-282E-0859DFA70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B95765-1246-089B-DE83-0708D5E28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AC100-0754-420A-923A-103F78A5D40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04D0FF-AF1F-106B-E79D-89C8135A7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C9A49D-F341-0B29-FAF7-5DFD2E140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FFFC69-7A8C-403C-89AE-E6A6A4310D0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9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531059-30C6-8CFF-2052-695D4437B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" t="3791" r="1776" b="3669"/>
          <a:stretch/>
        </p:blipFill>
        <p:spPr>
          <a:xfrm>
            <a:off x="4204" y="4275374"/>
            <a:ext cx="12450463" cy="256039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64AEBE-CE01-696C-35ED-1AA08C777BE7}"/>
              </a:ext>
            </a:extLst>
          </p:cNvPr>
          <p:cNvSpPr txBox="1"/>
          <p:nvPr/>
        </p:nvSpPr>
        <p:spPr>
          <a:xfrm>
            <a:off x="19050" y="670186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0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ciclo dell’acqua ed i cambiamenti climatici</a:t>
            </a:r>
          </a:p>
        </p:txBody>
      </p:sp>
      <p:sp>
        <p:nvSpPr>
          <p:cNvPr id="9" name="Dati 8">
            <a:extLst>
              <a:ext uri="{FF2B5EF4-FFF2-40B4-BE49-F238E27FC236}">
                <a16:creationId xmlns:a16="http://schemas.microsoft.com/office/drawing/2014/main" id="{33BA547B-F2E8-0B4A-F5E6-213E849A7911}"/>
              </a:ext>
            </a:extLst>
          </p:cNvPr>
          <p:cNvSpPr/>
          <p:nvPr/>
        </p:nvSpPr>
        <p:spPr>
          <a:xfrm flipH="1">
            <a:off x="7752424" y="4280802"/>
            <a:ext cx="6643688" cy="3007102"/>
          </a:xfrm>
          <a:prstGeom prst="flowChartInputOutput">
            <a:avLst/>
          </a:prstGeom>
          <a:solidFill>
            <a:srgbClr val="1773A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BF3AC6-47BC-8818-5F11-919BF2883046}"/>
              </a:ext>
            </a:extLst>
          </p:cNvPr>
          <p:cNvSpPr txBox="1"/>
          <p:nvPr/>
        </p:nvSpPr>
        <p:spPr>
          <a:xfrm>
            <a:off x="5991225" y="4373553"/>
            <a:ext cx="6172200" cy="24622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2200" b="0" i="0" u="none" strike="noStrike" baseline="0" dirty="0">
                <a:solidFill>
                  <a:srgbClr val="FFFFFF"/>
                </a:solidFill>
                <a:latin typeface="CIDFont+F1"/>
              </a:rPr>
              <a:t>IL CICLO DELL’ACQUA,</a:t>
            </a:r>
          </a:p>
          <a:p>
            <a:pPr algn="r"/>
            <a:r>
              <a:rPr lang="en-US" sz="2200" b="0" i="0" u="none" strike="noStrike" baseline="0" dirty="0">
                <a:solidFill>
                  <a:srgbClr val="FFFFFF"/>
                </a:solidFill>
                <a:latin typeface="CIDFont+F1"/>
              </a:rPr>
              <a:t>USO SOSTENIBILE E</a:t>
            </a:r>
          </a:p>
          <a:p>
            <a:pPr algn="r"/>
            <a:r>
              <a:rPr lang="en-US" sz="2200" b="0" i="0" u="none" strike="noStrike" baseline="0" dirty="0">
                <a:solidFill>
                  <a:srgbClr val="FFFFFF"/>
                </a:solidFill>
                <a:latin typeface="CIDFont+F1"/>
              </a:rPr>
              <a:t>RAZIONALE DELLA RISORSA</a:t>
            </a:r>
          </a:p>
          <a:p>
            <a:pPr algn="r"/>
            <a:r>
              <a:rPr lang="en-US" sz="2200" b="0" i="0" u="none" strike="noStrike" baseline="0" dirty="0">
                <a:solidFill>
                  <a:srgbClr val="FFFFFF"/>
                </a:solidFill>
                <a:latin typeface="CIDFont+F1"/>
              </a:rPr>
              <a:t>IDRICA IN SARDEGNA.</a:t>
            </a:r>
          </a:p>
          <a:p>
            <a:pPr algn="r"/>
            <a:r>
              <a:rPr lang="en-US" sz="2200" b="0" i="0" u="none" strike="noStrike" baseline="0" dirty="0">
                <a:solidFill>
                  <a:srgbClr val="FFFFFF"/>
                </a:solidFill>
                <a:latin typeface="CIDFont+F1"/>
              </a:rPr>
              <a:t>L’IMPATTO DEI CAMBIAMENTI</a:t>
            </a:r>
          </a:p>
          <a:p>
            <a:pPr algn="r"/>
            <a:r>
              <a:rPr lang="en-US" sz="2200" b="0" i="0" u="none" strike="noStrike" baseline="0" dirty="0">
                <a:solidFill>
                  <a:srgbClr val="FFFFFF"/>
                </a:solidFill>
                <a:latin typeface="CIDFont+F1"/>
              </a:rPr>
              <a:t>CLIMATICI</a:t>
            </a:r>
          </a:p>
          <a:p>
            <a:pPr algn="r"/>
            <a:r>
              <a:rPr lang="it-IT" sz="2200" b="0" i="0" u="none" strike="noStrike" baseline="0" dirty="0">
                <a:solidFill>
                  <a:srgbClr val="00B1F1"/>
                </a:solidFill>
                <a:latin typeface="CIDFont+F1"/>
              </a:rPr>
              <a:t>venerdì 22 marzo, ore 9.00</a:t>
            </a:r>
            <a:endParaRPr lang="en-US" sz="2200" dirty="0"/>
          </a:p>
        </p:txBody>
      </p:sp>
      <p:sp>
        <p:nvSpPr>
          <p:cNvPr id="14" name="ZoneTexte 6">
            <a:extLst>
              <a:ext uri="{FF2B5EF4-FFF2-40B4-BE49-F238E27FC236}">
                <a16:creationId xmlns:a16="http://schemas.microsoft.com/office/drawing/2014/main" id="{8B789C0A-0E3A-F9AD-9F63-CB2150E797E2}"/>
              </a:ext>
            </a:extLst>
          </p:cNvPr>
          <p:cNvSpPr txBox="1"/>
          <p:nvPr/>
        </p:nvSpPr>
        <p:spPr>
          <a:xfrm>
            <a:off x="5794367" y="1961941"/>
            <a:ext cx="5896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Gabriele Cola</a:t>
            </a:r>
          </a:p>
        </p:txBody>
      </p:sp>
      <p:sp>
        <p:nvSpPr>
          <p:cNvPr id="15" name="ZoneTexte 6">
            <a:extLst>
              <a:ext uri="{FF2B5EF4-FFF2-40B4-BE49-F238E27FC236}">
                <a16:creationId xmlns:a16="http://schemas.microsoft.com/office/drawing/2014/main" id="{33CA8417-FA83-7E15-38C8-9EC1667EB64C}"/>
              </a:ext>
            </a:extLst>
          </p:cNvPr>
          <p:cNvSpPr txBox="1"/>
          <p:nvPr/>
        </p:nvSpPr>
        <p:spPr>
          <a:xfrm>
            <a:off x="4912241" y="2492769"/>
            <a:ext cx="678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Dipartimento</a:t>
            </a:r>
            <a:r>
              <a:rPr lang="fr-FR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fr-FR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Scienze</a:t>
            </a:r>
            <a:r>
              <a:rPr lang="fr-FR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Agrarie</a:t>
            </a:r>
            <a:r>
              <a:rPr lang="fr-FR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fr-FR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Ambientali</a:t>
            </a:r>
            <a:endParaRPr lang="fr-FR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fr-FR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Università</a:t>
            </a:r>
            <a:r>
              <a:rPr lang="fr-FR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fr-FR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Studi</a:t>
            </a:r>
            <a:r>
              <a:rPr lang="fr-FR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Milano</a:t>
            </a:r>
          </a:p>
        </p:txBody>
      </p:sp>
      <p:pic>
        <p:nvPicPr>
          <p:cNvPr id="16" name="Immagine 15" descr="Immagine che contiene testo, Carattere, schermata, informazione&#10;&#10;Descrizione generata automaticamente">
            <a:extLst>
              <a:ext uri="{FF2B5EF4-FFF2-40B4-BE49-F238E27FC236}">
                <a16:creationId xmlns:a16="http://schemas.microsoft.com/office/drawing/2014/main" id="{AEB5446A-FCC7-5DCB-ED0D-5AE6F86A7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8" r="4516"/>
          <a:stretch/>
        </p:blipFill>
        <p:spPr>
          <a:xfrm>
            <a:off x="10396507" y="3302512"/>
            <a:ext cx="818866" cy="963168"/>
          </a:xfrm>
          <a:prstGeom prst="rect">
            <a:avLst/>
          </a:prstGeom>
        </p:spPr>
      </p:pic>
      <p:pic>
        <p:nvPicPr>
          <p:cNvPr id="17" name="Immagine 16" descr="Immagine che contiene testo, Carattere, schermata, informazione&#10;&#10;Descrizione generata automaticamente">
            <a:extLst>
              <a:ext uri="{FF2B5EF4-FFF2-40B4-BE49-F238E27FC236}">
                <a16:creationId xmlns:a16="http://schemas.microsoft.com/office/drawing/2014/main" id="{EBEC6C45-6D68-BA9C-C01D-7152E91BD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r="86366"/>
          <a:stretch/>
        </p:blipFill>
        <p:spPr>
          <a:xfrm>
            <a:off x="9497681" y="3269855"/>
            <a:ext cx="871265" cy="1008000"/>
          </a:xfrm>
          <a:prstGeom prst="rect">
            <a:avLst/>
          </a:prstGeom>
        </p:spPr>
      </p:pic>
      <p:pic>
        <p:nvPicPr>
          <p:cNvPr id="1026" name="Picture 2" descr="AIAM -">
            <a:extLst>
              <a:ext uri="{FF2B5EF4-FFF2-40B4-BE49-F238E27FC236}">
                <a16:creationId xmlns:a16="http://schemas.microsoft.com/office/drawing/2014/main" id="{9EB6DBCC-5FCD-F62D-F0A6-1315F8FC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373" y="3294326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6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005CD42D-57B3-746C-39BB-C41FFBCE8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36BB48-4E54-A324-D84B-F86585BE0CE8}"/>
              </a:ext>
            </a:extLst>
          </p:cNvPr>
          <p:cNvSpPr txBox="1"/>
          <p:nvPr/>
        </p:nvSpPr>
        <p:spPr>
          <a:xfrm>
            <a:off x="1848902" y="249795"/>
            <a:ext cx="591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PRECIPITAZIONE ANNUA [mm]</a:t>
            </a:r>
          </a:p>
        </p:txBody>
      </p:sp>
    </p:spTree>
    <p:extLst>
      <p:ext uri="{BB962C8B-B14F-4D97-AF65-F5344CB8AC3E}">
        <p14:creationId xmlns:p14="http://schemas.microsoft.com/office/powerpoint/2010/main" val="84679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5A034497-5B48-49B6-3EBA-0287C4E5F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29E66-0520-C8C8-EAC5-BAD60029BC39}"/>
              </a:ext>
            </a:extLst>
          </p:cNvPr>
          <p:cNvSpPr txBox="1"/>
          <p:nvPr/>
        </p:nvSpPr>
        <p:spPr>
          <a:xfrm>
            <a:off x="1848902" y="237760"/>
            <a:ext cx="591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PRECIPITAZIONE ANNUA [mm]</a:t>
            </a:r>
          </a:p>
        </p:txBody>
      </p:sp>
    </p:spTree>
    <p:extLst>
      <p:ext uri="{BB962C8B-B14F-4D97-AF65-F5344CB8AC3E}">
        <p14:creationId xmlns:p14="http://schemas.microsoft.com/office/powerpoint/2010/main" val="1682877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93B7237A-147C-6F64-DBC5-82200C69F2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656631"/>
              </p:ext>
            </p:extLst>
          </p:nvPr>
        </p:nvGraphicFramePr>
        <p:xfrm>
          <a:off x="0" y="446567"/>
          <a:ext cx="12192000" cy="5664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91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521B4F39-2641-9698-D140-1686EB968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21031"/>
              </p:ext>
            </p:extLst>
          </p:nvPr>
        </p:nvGraphicFramePr>
        <p:xfrm>
          <a:off x="0" y="1"/>
          <a:ext cx="12192000" cy="597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0C5065DA-4A36-AC5E-CA7D-6BBF3CDC42B4}"/>
              </a:ext>
            </a:extLst>
          </p:cNvPr>
          <p:cNvSpPr/>
          <p:nvPr/>
        </p:nvSpPr>
        <p:spPr>
          <a:xfrm>
            <a:off x="2536985" y="6232358"/>
            <a:ext cx="1046748" cy="1684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1737CE-6022-EBF9-9397-B6C3CE874489}"/>
              </a:ext>
            </a:extLst>
          </p:cNvPr>
          <p:cNvSpPr txBox="1"/>
          <p:nvPr/>
        </p:nvSpPr>
        <p:spPr>
          <a:xfrm>
            <a:off x="3716080" y="6124070"/>
            <a:ext cx="232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anni </a:t>
            </a:r>
            <a:r>
              <a:rPr lang="en-US" dirty="0" err="1"/>
              <a:t>meno</a:t>
            </a:r>
            <a:r>
              <a:rPr lang="en-US" dirty="0"/>
              <a:t> </a:t>
            </a:r>
            <a:r>
              <a:rPr lang="en-US" dirty="0" err="1"/>
              <a:t>piovosi</a:t>
            </a:r>
            <a:endParaRPr lang="en-US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2A8F306-352F-D73A-A721-9FC7039EA179}"/>
              </a:ext>
            </a:extLst>
          </p:cNvPr>
          <p:cNvSpPr/>
          <p:nvPr/>
        </p:nvSpPr>
        <p:spPr>
          <a:xfrm>
            <a:off x="6334960" y="6228345"/>
            <a:ext cx="1046748" cy="16844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9BB4D5-8774-4C7C-DD5D-1D94B0F16D67}"/>
              </a:ext>
            </a:extLst>
          </p:cNvPr>
          <p:cNvSpPr txBox="1"/>
          <p:nvPr/>
        </p:nvSpPr>
        <p:spPr>
          <a:xfrm>
            <a:off x="7514055" y="6120057"/>
            <a:ext cx="232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anni </a:t>
            </a:r>
            <a:r>
              <a:rPr lang="en-US" dirty="0" err="1"/>
              <a:t>meno</a:t>
            </a:r>
            <a:r>
              <a:rPr lang="en-US" dirty="0"/>
              <a:t> </a:t>
            </a:r>
            <a:r>
              <a:rPr lang="en-US" dirty="0" err="1"/>
              <a:t>piovosi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51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9E461F-A36A-A826-CA60-2F1399211FAB}"/>
              </a:ext>
            </a:extLst>
          </p:cNvPr>
          <p:cNvSpPr txBox="1"/>
          <p:nvPr/>
        </p:nvSpPr>
        <p:spPr>
          <a:xfrm>
            <a:off x="0" y="5114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DISTRIBUZIONE MENSILE DELLE PRECIPITAZIONI - CAGLIARI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9284DE7E-F177-4EC2-750E-11087ACF3AA9}"/>
              </a:ext>
            </a:extLst>
          </p:cNvPr>
          <p:cNvGraphicFramePr>
            <a:graphicFrameLocks/>
          </p:cNvGraphicFramePr>
          <p:nvPr/>
        </p:nvGraphicFramePr>
        <p:xfrm>
          <a:off x="-72192" y="1772610"/>
          <a:ext cx="4403555" cy="405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49EC3E06-B25A-456B-AB57-4ECEF73B5AB6}"/>
              </a:ext>
            </a:extLst>
          </p:cNvPr>
          <p:cNvGraphicFramePr>
            <a:graphicFrameLocks/>
          </p:cNvGraphicFramePr>
          <p:nvPr/>
        </p:nvGraphicFramePr>
        <p:xfrm>
          <a:off x="4295267" y="1804736"/>
          <a:ext cx="4078706" cy="4006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94837EA6-ED3A-47E5-8AD9-F56CE264244F}"/>
              </a:ext>
            </a:extLst>
          </p:cNvPr>
          <p:cNvGraphicFramePr>
            <a:graphicFrameLocks/>
          </p:cNvGraphicFramePr>
          <p:nvPr/>
        </p:nvGraphicFramePr>
        <p:xfrm>
          <a:off x="8301786" y="1816768"/>
          <a:ext cx="3890214" cy="400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944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C7A264-0CE4-D14B-6541-022BCDEF1A51}"/>
              </a:ext>
            </a:extLst>
          </p:cNvPr>
          <p:cNvSpPr txBox="1"/>
          <p:nvPr/>
        </p:nvSpPr>
        <p:spPr>
          <a:xfrm>
            <a:off x="204537" y="2598821"/>
            <a:ext cx="117428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/>
              <a:t>EVENTI PRECIPITATIVI ESTREMI</a:t>
            </a:r>
          </a:p>
        </p:txBody>
      </p:sp>
    </p:spTree>
    <p:extLst>
      <p:ext uri="{BB962C8B-B14F-4D97-AF65-F5344CB8AC3E}">
        <p14:creationId xmlns:p14="http://schemas.microsoft.com/office/powerpoint/2010/main" val="2456012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25E1BE-A254-2113-36F2-329FAD7C2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" y="902883"/>
            <a:ext cx="6223320" cy="54803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AC1D0E-BC60-6410-AF3E-E78BDBC6E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" y="6515082"/>
            <a:ext cx="7239372" cy="342918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A1E0353A-C83D-C764-C348-2F996DD95A41}"/>
              </a:ext>
            </a:extLst>
          </p:cNvPr>
          <p:cNvGrpSpPr/>
          <p:nvPr/>
        </p:nvGrpSpPr>
        <p:grpSpPr>
          <a:xfrm>
            <a:off x="961457" y="-10528"/>
            <a:ext cx="10352000" cy="899558"/>
            <a:chOff x="1615882" y="52227"/>
            <a:chExt cx="10352000" cy="89955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B0CF913B-A0BD-D863-2453-402A4F347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191" b="24405"/>
            <a:stretch/>
          </p:blipFill>
          <p:spPr>
            <a:xfrm>
              <a:off x="1615882" y="597260"/>
              <a:ext cx="5626389" cy="299102"/>
            </a:xfrm>
            <a:prstGeom prst="rect">
              <a:avLst/>
            </a:prstGeom>
          </p:spPr>
        </p:pic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B4FD6673-0131-30AB-22B2-396D829EE7DA}"/>
                </a:ext>
              </a:extLst>
            </p:cNvPr>
            <p:cNvGrpSpPr/>
            <p:nvPr/>
          </p:nvGrpSpPr>
          <p:grpSpPr>
            <a:xfrm>
              <a:off x="1615882" y="429391"/>
              <a:ext cx="10352000" cy="299102"/>
              <a:chOff x="1615882" y="474216"/>
              <a:chExt cx="10352000" cy="299102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DF2F13A2-A4E1-73F6-66C4-C2E9150235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718" b="76519"/>
              <a:stretch/>
            </p:blipFill>
            <p:spPr>
              <a:xfrm>
                <a:off x="1615882" y="474217"/>
                <a:ext cx="5360893" cy="287783"/>
              </a:xfrm>
              <a:prstGeom prst="rect">
                <a:avLst/>
              </a:prstGeom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97878315-1845-968C-3D7F-A93DACAA3F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1897" r="11291" b="53699"/>
              <a:stretch/>
            </p:blipFill>
            <p:spPr>
              <a:xfrm>
                <a:off x="6976775" y="474216"/>
                <a:ext cx="4991107" cy="299102"/>
              </a:xfrm>
              <a:prstGeom prst="rect">
                <a:avLst/>
              </a:prstGeom>
            </p:spPr>
          </p:pic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AF9D215-4E07-A5AE-2B19-0308873B6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3650"/>
            <a:stretch/>
          </p:blipFill>
          <p:spPr>
            <a:xfrm>
              <a:off x="4429076" y="751402"/>
              <a:ext cx="5626389" cy="200383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EF2D8DAD-6ACD-02A0-9DF7-7A918ED6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b="50220"/>
            <a:stretch/>
          </p:blipFill>
          <p:spPr>
            <a:xfrm>
              <a:off x="1615882" y="66251"/>
              <a:ext cx="3777733" cy="42217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5B7A14CA-E060-0091-1B47-D439C4014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50218" r="61390"/>
            <a:stretch/>
          </p:blipFill>
          <p:spPr>
            <a:xfrm>
              <a:off x="10401744" y="52227"/>
              <a:ext cx="1458559" cy="422172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52647C-94F6-8874-CD39-A2C018819579}"/>
              </a:ext>
            </a:extLst>
          </p:cNvPr>
          <p:cNvSpPr txBox="1"/>
          <p:nvPr/>
        </p:nvSpPr>
        <p:spPr>
          <a:xfrm>
            <a:off x="6322350" y="3759094"/>
            <a:ext cx="5755918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/>
              <a:t>FREQUENZA</a:t>
            </a:r>
          </a:p>
          <a:p>
            <a:pPr algn="just"/>
            <a:r>
              <a:rPr lang="it-IT" sz="2400" dirty="0"/>
              <a:t>tutti i trend osservati non sono significativi - &gt; </a:t>
            </a:r>
            <a:r>
              <a:rPr lang="it-IT" sz="2400" b="1" dirty="0"/>
              <a:t>CLIMA STAZIONARIO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DF17EE-6095-AFAD-F5DE-6FFF85F7E309}"/>
              </a:ext>
            </a:extLst>
          </p:cNvPr>
          <p:cNvSpPr txBox="1"/>
          <p:nvPr/>
        </p:nvSpPr>
        <p:spPr>
          <a:xfrm>
            <a:off x="6322350" y="911939"/>
            <a:ext cx="5626389" cy="252376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600" dirty="0"/>
              <a:t>5000 stazioni sparse sull’intero territorio italiano sul periodo 1915-2015. </a:t>
            </a:r>
          </a:p>
          <a:p>
            <a:pPr algn="just"/>
            <a:r>
              <a:rPr lang="it-IT" sz="2600" dirty="0"/>
              <a:t>Nel 90% delle stazioni  si osserva intensità stazionaria,  nel 5% in aumento, nel 5% in diminuzione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CDE349-A325-76F3-83DD-F1D61A571A41}"/>
              </a:ext>
            </a:extLst>
          </p:cNvPr>
          <p:cNvSpPr txBox="1"/>
          <p:nvPr/>
        </p:nvSpPr>
        <p:spPr>
          <a:xfrm>
            <a:off x="6322349" y="5169238"/>
            <a:ext cx="5755919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/>
              <a:t>INTENSITÀ</a:t>
            </a:r>
          </a:p>
          <a:p>
            <a:pPr algn="just"/>
            <a:r>
              <a:rPr lang="it-IT" sz="2400" b="1" dirty="0"/>
              <a:t>ASSENZA DI UN CHIARO TREND A LIVELLO NAZIONALE</a:t>
            </a:r>
          </a:p>
        </p:txBody>
      </p:sp>
    </p:spTree>
    <p:extLst>
      <p:ext uri="{BB962C8B-B14F-4D97-AF65-F5344CB8AC3E}">
        <p14:creationId xmlns:p14="http://schemas.microsoft.com/office/powerpoint/2010/main" val="34804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0" y="217500"/>
            <a:ext cx="121920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Precipitazioni massime annuali di 1 giorno per macroaree – tendenza 1950-2018</a:t>
            </a: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77892"/>
            <a:ext cx="7112208" cy="555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7112208" y="5363023"/>
            <a:ext cx="5079792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it-IT" sz="2000" dirty="0"/>
              <a:t>Elaborazione dati: Alimonti e Mariani, 2023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89FF23-AB10-49A6-9421-5FD4BBA8A2FE}"/>
              </a:ext>
            </a:extLst>
          </p:cNvPr>
          <p:cNvSpPr txBox="1"/>
          <p:nvPr/>
        </p:nvSpPr>
        <p:spPr>
          <a:xfrm>
            <a:off x="7258607" y="3217733"/>
            <a:ext cx="4760939" cy="12003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92% delle stazioni  intensità stazionaria,  nel 4% aumenta e nel 4% diminuisce.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B7C5EF-A15B-6B34-F09B-268F31A65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305" y="5994098"/>
            <a:ext cx="3835597" cy="7937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DD8E956-6948-2C38-512A-701C6A57B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728" y="5831476"/>
            <a:ext cx="2622685" cy="15240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C5F5F57-7DEA-0D1E-A197-0312402EABD6}"/>
              </a:ext>
            </a:extLst>
          </p:cNvPr>
          <p:cNvSpPr/>
          <p:nvPr/>
        </p:nvSpPr>
        <p:spPr>
          <a:xfrm>
            <a:off x="697831" y="3681662"/>
            <a:ext cx="6220326" cy="2352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01058BA-F8CA-E08D-5B5B-6FC74F7F3139}"/>
              </a:ext>
            </a:extLst>
          </p:cNvPr>
          <p:cNvSpPr txBox="1"/>
          <p:nvPr/>
        </p:nvSpPr>
        <p:spPr>
          <a:xfrm>
            <a:off x="6821905" y="4899219"/>
            <a:ext cx="537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 et al., 2022 – citato in IPCC AR6</a:t>
            </a:r>
          </a:p>
        </p:txBody>
      </p:sp>
    </p:spTree>
    <p:extLst>
      <p:ext uri="{BB962C8B-B14F-4D97-AF65-F5344CB8AC3E}">
        <p14:creationId xmlns:p14="http://schemas.microsoft.com/office/powerpoint/2010/main" val="332815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3">
            <a:extLst>
              <a:ext uri="{FF2B5EF4-FFF2-40B4-BE49-F238E27FC236}">
                <a16:creationId xmlns:a16="http://schemas.microsoft.com/office/drawing/2014/main" id="{A54C316C-7491-5C08-0165-52948224EE5C}"/>
              </a:ext>
            </a:extLst>
          </p:cNvPr>
          <p:cNvSpPr/>
          <p:nvPr/>
        </p:nvSpPr>
        <p:spPr>
          <a:xfrm>
            <a:off x="247650" y="1117365"/>
            <a:ext cx="11753850" cy="28378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algn="just">
              <a:spcBef>
                <a:spcPts val="1200"/>
              </a:spcBef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ea typeface="Lucida Sans Unicode" pitchFamily="2"/>
                <a:cs typeface="Tahoma" pitchFamily="2"/>
              </a:rPr>
              <a:t>“Observations have a seasonal and regional pattern consistent with projected </a:t>
            </a:r>
            <a:r>
              <a:rPr lang="en-US" sz="2800" dirty="0">
                <a:solidFill>
                  <a:srgbClr val="FF0000"/>
                </a:solidFill>
                <a:ea typeface="Lucida Sans Unicode" pitchFamily="2"/>
                <a:cs typeface="Tahoma" pitchFamily="2"/>
              </a:rPr>
              <a:t>increase of precipitation in winter in Northern Europe</a:t>
            </a:r>
            <a:r>
              <a:rPr lang="en-US" sz="2800" dirty="0">
                <a:solidFill>
                  <a:srgbClr val="000000"/>
                </a:solidFill>
                <a:ea typeface="Lucida Sans Unicode" pitchFamily="2"/>
                <a:cs typeface="Tahoma" pitchFamily="2"/>
              </a:rPr>
              <a:t>. A precipitation decrease is projected in summer in the Mediterranean extending to northward regions. </a:t>
            </a:r>
            <a:r>
              <a:rPr lang="en-US" sz="2800" dirty="0">
                <a:solidFill>
                  <a:srgbClr val="FF0000"/>
                </a:solidFill>
                <a:ea typeface="Lucida Sans Unicode" pitchFamily="2"/>
                <a:cs typeface="Tahoma" pitchFamily="2"/>
              </a:rPr>
              <a:t>Extreme precipitation and pluvial flooding are projected to increase at global warming levels exceeding 1.5°C</a:t>
            </a:r>
            <a:r>
              <a:rPr lang="en-US" sz="2800" dirty="0">
                <a:solidFill>
                  <a:srgbClr val="000000"/>
                </a:solidFill>
                <a:ea typeface="Lucida Sans Unicode" pitchFamily="2"/>
                <a:cs typeface="Tahoma" pitchFamily="2"/>
              </a:rPr>
              <a:t> </a:t>
            </a:r>
            <a:r>
              <a:rPr lang="en-US" sz="2800" dirty="0">
                <a:solidFill>
                  <a:srgbClr val="FF0000"/>
                </a:solidFill>
                <a:ea typeface="Lucida Sans Unicode" pitchFamily="2"/>
                <a:cs typeface="Tahoma" pitchFamily="2"/>
              </a:rPr>
              <a:t>in all regions except the Mediterranean </a:t>
            </a:r>
            <a:r>
              <a:rPr lang="en-US" sz="2800" dirty="0">
                <a:solidFill>
                  <a:srgbClr val="000000"/>
                </a:solidFill>
                <a:ea typeface="Lucida Sans Unicode" pitchFamily="2"/>
                <a:cs typeface="Tahoma" pitchFamily="2"/>
              </a:rPr>
              <a:t>(high confidence).”</a:t>
            </a:r>
            <a:endParaRPr lang="it-IT" sz="2800" dirty="0">
              <a:solidFill>
                <a:srgbClr val="000000"/>
              </a:solidFill>
              <a:ea typeface="Lucida Sans Unicode" pitchFamily="2"/>
              <a:cs typeface="Tahoma" pitchFamily="2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90F7C53-4CC2-C52E-FB29-D008703E6805}"/>
              </a:ext>
            </a:extLst>
          </p:cNvPr>
          <p:cNvSpPr/>
          <p:nvPr/>
        </p:nvSpPr>
        <p:spPr>
          <a:xfrm>
            <a:off x="821039" y="6233182"/>
            <a:ext cx="9635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200"/>
              </a:spcBef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  <a:defRPr/>
            </a:pPr>
            <a:r>
              <a:rPr lang="en-US" sz="3200" dirty="0" err="1">
                <a:solidFill>
                  <a:srgbClr val="000000"/>
                </a:solidFill>
                <a:ea typeface="Lucida Sans Unicode" pitchFamily="2"/>
                <a:cs typeface="Tahoma" pitchFamily="2"/>
              </a:rPr>
              <a:t>Fonte</a:t>
            </a:r>
            <a:r>
              <a:rPr lang="en-US" sz="3200" dirty="0">
                <a:solidFill>
                  <a:srgbClr val="000000"/>
                </a:solidFill>
                <a:ea typeface="Lucida Sans Unicode" pitchFamily="2"/>
                <a:cs typeface="Tahoma" pitchFamily="2"/>
              </a:rPr>
              <a:t>: IPCC_AR6_WGI_Regional_Fact_Sheet_Europe.pdf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8C1573-0C04-BF99-970A-1748E81E8B41}"/>
              </a:ext>
            </a:extLst>
          </p:cNvPr>
          <p:cNvSpPr txBox="1"/>
          <p:nvPr/>
        </p:nvSpPr>
        <p:spPr>
          <a:xfrm>
            <a:off x="0" y="419299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SCENARI PREVISIONALI PER L’EUROPA DI IPCC AR6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3FAB53-2EBE-B10D-D980-36FA12390054}"/>
              </a:ext>
            </a:extLst>
          </p:cNvPr>
          <p:cNvSpPr txBox="1"/>
          <p:nvPr/>
        </p:nvSpPr>
        <p:spPr>
          <a:xfrm>
            <a:off x="2059405" y="4523874"/>
            <a:ext cx="807319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SUL MEDITERRANEO: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DIMINUZIONE DELLE PRECIPITAZIONI ESTIVE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NESSUNA VARIAZIONE NEGLI EVENTI ESTREMI</a:t>
            </a:r>
          </a:p>
        </p:txBody>
      </p:sp>
    </p:spTree>
    <p:extLst>
      <p:ext uri="{BB962C8B-B14F-4D97-AF65-F5344CB8AC3E}">
        <p14:creationId xmlns:p14="http://schemas.microsoft.com/office/powerpoint/2010/main" val="3916173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55977A-BE66-E432-D7AD-0EC2CB6975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42" y="1429735"/>
            <a:ext cx="4646203" cy="4951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7C00CBB-4B37-A517-C020-12307132A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61" y="1429735"/>
            <a:ext cx="4951998" cy="4951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95125F-550D-9381-4A29-14B06680719C}"/>
              </a:ext>
            </a:extLst>
          </p:cNvPr>
          <p:cNvSpPr txBox="1"/>
          <p:nvPr/>
        </p:nvSpPr>
        <p:spPr>
          <a:xfrm>
            <a:off x="0" y="553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BILANCIO IDRICO ED EVAPOTRASPIRAZIONE</a:t>
            </a:r>
          </a:p>
        </p:txBody>
      </p:sp>
    </p:spTree>
    <p:extLst>
      <p:ext uri="{BB962C8B-B14F-4D97-AF65-F5344CB8AC3E}">
        <p14:creationId xmlns:p14="http://schemas.microsoft.com/office/powerpoint/2010/main" val="261529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8DDBD2-6D62-A6C8-A4BC-4EDCCCDFB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/>
          <a:stretch/>
        </p:blipFill>
        <p:spPr bwMode="auto">
          <a:xfrm>
            <a:off x="0" y="595423"/>
            <a:ext cx="12192000" cy="62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2DCAA0-F433-921B-E621-45743D4EDEE6}"/>
              </a:ext>
            </a:extLst>
          </p:cNvPr>
          <p:cNvSpPr txBox="1"/>
          <p:nvPr/>
        </p:nvSpPr>
        <p:spPr>
          <a:xfrm>
            <a:off x="4733924" y="5705475"/>
            <a:ext cx="374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Anomalia</a:t>
            </a:r>
            <a:r>
              <a:rPr lang="en-US" dirty="0"/>
              <a:t> rispetto al 1979-2008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DF1A43-E81A-ACD1-0570-725841AAF0B5}"/>
              </a:ext>
            </a:extLst>
          </p:cNvPr>
          <p:cNvSpPr txBox="1"/>
          <p:nvPr/>
        </p:nvSpPr>
        <p:spPr>
          <a:xfrm>
            <a:off x="257175" y="-130916"/>
            <a:ext cx="1160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TEMPERATURE GLOBALI</a:t>
            </a:r>
          </a:p>
        </p:txBody>
      </p:sp>
    </p:spTree>
    <p:extLst>
      <p:ext uri="{BB962C8B-B14F-4D97-AF65-F5344CB8AC3E}">
        <p14:creationId xmlns:p14="http://schemas.microsoft.com/office/powerpoint/2010/main" val="1964982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4B67171-D4D8-8D80-6B6C-85D4397CF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92" y="1538790"/>
            <a:ext cx="8017019" cy="4455423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2393CEC-326D-88AF-BF0C-AD409C30A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92" y="1651290"/>
            <a:ext cx="8017019" cy="4455423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5DC3C36-925E-292F-B962-0563376CA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6" cy="6857999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0170806-680F-0E6D-9BBA-158B9D4DA4C9}"/>
              </a:ext>
            </a:extLst>
          </p:cNvPr>
          <p:cNvSpPr txBox="1"/>
          <p:nvPr/>
        </p:nvSpPr>
        <p:spPr>
          <a:xfrm>
            <a:off x="385011" y="297921"/>
            <a:ext cx="79769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/>
              <a:t>EVAPOTRASPIRAZIONE DA COLTURA DI RIFERIMENTO</a:t>
            </a:r>
          </a:p>
          <a:p>
            <a:pPr algn="ctr"/>
            <a:r>
              <a:rPr lang="en-US" sz="2100" b="1" dirty="0"/>
              <a:t>[mm]</a:t>
            </a:r>
            <a:endParaRPr lang="en-US" sz="1950" b="1" dirty="0"/>
          </a:p>
        </p:txBody>
      </p:sp>
    </p:spTree>
    <p:extLst>
      <p:ext uri="{BB962C8B-B14F-4D97-AF65-F5344CB8AC3E}">
        <p14:creationId xmlns:p14="http://schemas.microsoft.com/office/powerpoint/2010/main" val="3809728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7E95D028-1F32-8E85-C3A0-75404C0FB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8" cy="68580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201B2DA-BD28-05F8-7999-0F2450176F8A}"/>
              </a:ext>
            </a:extLst>
          </p:cNvPr>
          <p:cNvSpPr txBox="1"/>
          <p:nvPr/>
        </p:nvSpPr>
        <p:spPr>
          <a:xfrm>
            <a:off x="385011" y="297921"/>
            <a:ext cx="79769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/>
              <a:t>EVAPOTRASPIRAZIONE DA COLTURA DI RIFERIMENTO</a:t>
            </a:r>
          </a:p>
          <a:p>
            <a:pPr algn="ctr"/>
            <a:r>
              <a:rPr lang="en-US" sz="2100" b="1" dirty="0"/>
              <a:t>[mm]</a:t>
            </a:r>
            <a:endParaRPr lang="en-US" sz="1950" b="1" dirty="0"/>
          </a:p>
        </p:txBody>
      </p:sp>
    </p:spTree>
    <p:extLst>
      <p:ext uri="{BB962C8B-B14F-4D97-AF65-F5344CB8AC3E}">
        <p14:creationId xmlns:p14="http://schemas.microsoft.com/office/powerpoint/2010/main" val="5885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6C26BBB-6ABC-D5B6-C17C-C6F1FF0D07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495B8B-29F7-4355-7160-6160841D8168}"/>
              </a:ext>
            </a:extLst>
          </p:cNvPr>
          <p:cNvSpPr txBox="1"/>
          <p:nvPr/>
        </p:nvSpPr>
        <p:spPr>
          <a:xfrm>
            <a:off x="385011" y="297921"/>
            <a:ext cx="79769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/>
              <a:t>EVAPOTRASPIRAZIONE DA COLTURA DI RIFERIMENTO</a:t>
            </a:r>
          </a:p>
          <a:p>
            <a:pPr algn="ctr"/>
            <a:r>
              <a:rPr lang="en-US" sz="2100" b="1" dirty="0"/>
              <a:t>[mm]</a:t>
            </a:r>
            <a:endParaRPr lang="en-US" sz="1950" b="1" dirty="0"/>
          </a:p>
        </p:txBody>
      </p:sp>
    </p:spTree>
    <p:extLst>
      <p:ext uri="{BB962C8B-B14F-4D97-AF65-F5344CB8AC3E}">
        <p14:creationId xmlns:p14="http://schemas.microsoft.com/office/powerpoint/2010/main" val="4228007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B2977E7-ABAA-7C1C-7492-D5BEDBF3C8E0}"/>
              </a:ext>
            </a:extLst>
          </p:cNvPr>
          <p:cNvGrpSpPr/>
          <p:nvPr/>
        </p:nvGrpSpPr>
        <p:grpSpPr>
          <a:xfrm>
            <a:off x="896178" y="317460"/>
            <a:ext cx="10258426" cy="3194209"/>
            <a:chOff x="89355" y="75414"/>
            <a:chExt cx="10258426" cy="3194209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59DC6890-1038-126F-660A-CC06801AB39B}"/>
                </a:ext>
              </a:extLst>
            </p:cNvPr>
            <p:cNvGrpSpPr/>
            <p:nvPr/>
          </p:nvGrpSpPr>
          <p:grpSpPr>
            <a:xfrm>
              <a:off x="99244" y="75414"/>
              <a:ext cx="10239572" cy="1611984"/>
              <a:chOff x="99244" y="75414"/>
              <a:chExt cx="10239572" cy="1611984"/>
            </a:xfrm>
          </p:grpSpPr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8942AFCF-A42B-65C8-8843-5C1AE7683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632"/>
              <a:stretch/>
            </p:blipFill>
            <p:spPr bwMode="auto">
              <a:xfrm>
                <a:off x="99244" y="84841"/>
                <a:ext cx="5129213" cy="1602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>
                <a:extLst>
                  <a:ext uri="{FF2B5EF4-FFF2-40B4-BE49-F238E27FC236}">
                    <a16:creationId xmlns:a16="http://schemas.microsoft.com/office/drawing/2014/main" id="{33E278CE-9218-214A-A570-855C30354A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368" b="53127"/>
              <a:stretch/>
            </p:blipFill>
            <p:spPr bwMode="auto">
              <a:xfrm>
                <a:off x="5209603" y="75414"/>
                <a:ext cx="5129213" cy="1611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152B71EC-18DB-48B9-4121-B5987B0E843F}"/>
                </a:ext>
              </a:extLst>
            </p:cNvPr>
            <p:cNvGrpSpPr/>
            <p:nvPr/>
          </p:nvGrpSpPr>
          <p:grpSpPr>
            <a:xfrm>
              <a:off x="89355" y="1610503"/>
              <a:ext cx="10258426" cy="1659120"/>
              <a:chOff x="1571134" y="2130456"/>
              <a:chExt cx="10258426" cy="1659120"/>
            </a:xfrm>
          </p:grpSpPr>
          <p:pic>
            <p:nvPicPr>
              <p:cNvPr id="4102" name="Picture 6">
                <a:extLst>
                  <a:ext uri="{FF2B5EF4-FFF2-40B4-BE49-F238E27FC236}">
                    <a16:creationId xmlns:a16="http://schemas.microsoft.com/office/drawing/2014/main" id="{BACB0198-0809-197E-640B-A55C894B65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323" b="29484"/>
              <a:stretch/>
            </p:blipFill>
            <p:spPr bwMode="auto">
              <a:xfrm>
                <a:off x="1571134" y="2130456"/>
                <a:ext cx="5129213" cy="1659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>
                <a:extLst>
                  <a:ext uri="{FF2B5EF4-FFF2-40B4-BE49-F238E27FC236}">
                    <a16:creationId xmlns:a16="http://schemas.microsoft.com/office/drawing/2014/main" id="{C7BBA8F5-726B-C457-C068-EE6960CB96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691" b="6117"/>
              <a:stretch/>
            </p:blipFill>
            <p:spPr bwMode="auto">
              <a:xfrm>
                <a:off x="6700347" y="2130456"/>
                <a:ext cx="5129213" cy="1659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106" name="Picture 10">
            <a:extLst>
              <a:ext uri="{FF2B5EF4-FFF2-40B4-BE49-F238E27FC236}">
                <a16:creationId xmlns:a16="http://schemas.microsoft.com/office/drawing/2014/main" id="{D83A7E2C-E6CB-6908-5BB3-4E19997A1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8"/>
          <a:stretch/>
        </p:blipFill>
        <p:spPr bwMode="auto">
          <a:xfrm rot="16200000">
            <a:off x="8919780" y="3343974"/>
            <a:ext cx="5129213" cy="4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52F5ED5B-158E-A488-9536-753A99953A26}"/>
              </a:ext>
            </a:extLst>
          </p:cNvPr>
          <p:cNvGrpSpPr/>
          <p:nvPr/>
        </p:nvGrpSpPr>
        <p:grpSpPr>
          <a:xfrm>
            <a:off x="872827" y="3582002"/>
            <a:ext cx="10310547" cy="3252249"/>
            <a:chOff x="872827" y="3295129"/>
            <a:chExt cx="10310547" cy="3252249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DB4F25D1-D061-2518-53BE-0962C9C50B67}"/>
                </a:ext>
              </a:extLst>
            </p:cNvPr>
            <p:cNvGrpSpPr/>
            <p:nvPr/>
          </p:nvGrpSpPr>
          <p:grpSpPr>
            <a:xfrm>
              <a:off x="882254" y="3295129"/>
              <a:ext cx="10291680" cy="1687400"/>
              <a:chOff x="882254" y="3295129"/>
              <a:chExt cx="10291680" cy="1687400"/>
            </a:xfrm>
          </p:grpSpPr>
          <p:pic>
            <p:nvPicPr>
              <p:cNvPr id="4108" name="Picture 12">
                <a:extLst>
                  <a:ext uri="{FF2B5EF4-FFF2-40B4-BE49-F238E27FC236}">
                    <a16:creationId xmlns:a16="http://schemas.microsoft.com/office/drawing/2014/main" id="{7993B5D9-64AD-4AF1-96A6-38167DC491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5808"/>
              <a:stretch/>
            </p:blipFill>
            <p:spPr bwMode="auto">
              <a:xfrm>
                <a:off x="882254" y="3323410"/>
                <a:ext cx="5176837" cy="1659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" name="Picture 14">
                <a:extLst>
                  <a:ext uri="{FF2B5EF4-FFF2-40B4-BE49-F238E27FC236}">
                    <a16:creationId xmlns:a16="http://schemas.microsoft.com/office/drawing/2014/main" id="{D4E3FBF8-B9A7-C1A7-E915-90582FADB7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230" b="52577"/>
              <a:stretch/>
            </p:blipFill>
            <p:spPr bwMode="auto">
              <a:xfrm>
                <a:off x="5997097" y="3295129"/>
                <a:ext cx="5176837" cy="1659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750886CD-3C96-DFA8-2EBE-EB9F803A98B1}"/>
                </a:ext>
              </a:extLst>
            </p:cNvPr>
            <p:cNvGrpSpPr/>
            <p:nvPr/>
          </p:nvGrpSpPr>
          <p:grpSpPr>
            <a:xfrm>
              <a:off x="872827" y="4888258"/>
              <a:ext cx="10310547" cy="1659120"/>
              <a:chOff x="872827" y="4888258"/>
              <a:chExt cx="10310547" cy="1659120"/>
            </a:xfrm>
          </p:grpSpPr>
          <p:pic>
            <p:nvPicPr>
              <p:cNvPr id="4112" name="Picture 16">
                <a:extLst>
                  <a:ext uri="{FF2B5EF4-FFF2-40B4-BE49-F238E27FC236}">
                    <a16:creationId xmlns:a16="http://schemas.microsoft.com/office/drawing/2014/main" id="{EEA74CC2-0F8A-F911-C351-C26BF51030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461" b="29347"/>
              <a:stretch/>
            </p:blipFill>
            <p:spPr bwMode="auto">
              <a:xfrm>
                <a:off x="872827" y="4888259"/>
                <a:ext cx="5176837" cy="1659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4" name="Picture 18">
                <a:extLst>
                  <a:ext uri="{FF2B5EF4-FFF2-40B4-BE49-F238E27FC236}">
                    <a16:creationId xmlns:a16="http://schemas.microsoft.com/office/drawing/2014/main" id="{E713E5ED-F142-BBE1-2322-C23827624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691" b="6117"/>
              <a:stretch/>
            </p:blipFill>
            <p:spPr bwMode="auto">
              <a:xfrm>
                <a:off x="6006537" y="4888258"/>
                <a:ext cx="5176837" cy="1659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C59C40-3A57-E869-4A86-613A4309BCFA}"/>
              </a:ext>
            </a:extLst>
          </p:cNvPr>
          <p:cNvSpPr txBox="1"/>
          <p:nvPr/>
        </p:nvSpPr>
        <p:spPr>
          <a:xfrm rot="16200000">
            <a:off x="-376843" y="1689553"/>
            <a:ext cx="165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1990s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FB732C-8D2E-7A05-9853-B8588B07AFEB}"/>
              </a:ext>
            </a:extLst>
          </p:cNvPr>
          <p:cNvSpPr txBox="1"/>
          <p:nvPr/>
        </p:nvSpPr>
        <p:spPr>
          <a:xfrm rot="16200000">
            <a:off x="-376843" y="4979511"/>
            <a:ext cx="165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2020s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88329B-B095-129A-8A87-C56DD850F51B}"/>
              </a:ext>
            </a:extLst>
          </p:cNvPr>
          <p:cNvSpPr txBox="1"/>
          <p:nvPr/>
        </p:nvSpPr>
        <p:spPr>
          <a:xfrm rot="16200000">
            <a:off x="8457609" y="3228944"/>
            <a:ext cx="6857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Nistor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, M.-M.;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Satyanaga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, A.;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Dezsi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, Ş.;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Haidu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, I.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European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Grid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 Dataset of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Actual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Evapotranspiration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, Water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Availability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 and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Effective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helvetica neue"/>
              </a:rPr>
              <a:t>Precipitation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. 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helvetica neue"/>
              </a:rPr>
              <a:t>Atmosphere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 </a:t>
            </a:r>
            <a:r>
              <a:rPr lang="it-IT" sz="1000" b="1" i="0" dirty="0">
                <a:solidFill>
                  <a:srgbClr val="222222"/>
                </a:solidFill>
                <a:effectLst/>
                <a:latin typeface="helvetica neue"/>
              </a:rPr>
              <a:t>2022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, 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helvetica neue"/>
              </a:rPr>
              <a:t>13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helvetica neue"/>
              </a:rPr>
              <a:t>, 772. </a:t>
            </a:r>
            <a:endParaRPr lang="en-US" sz="10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81F1650-8FB1-6DAE-6C5C-CBB8AB20850D}"/>
              </a:ext>
            </a:extLst>
          </p:cNvPr>
          <p:cNvSpPr/>
          <p:nvPr/>
        </p:nvSpPr>
        <p:spPr>
          <a:xfrm>
            <a:off x="105336" y="326887"/>
            <a:ext cx="11078038" cy="31674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10E6A06-F632-0E9C-82F5-AF2CF6D84A86}"/>
              </a:ext>
            </a:extLst>
          </p:cNvPr>
          <p:cNvSpPr/>
          <p:nvPr/>
        </p:nvSpPr>
        <p:spPr>
          <a:xfrm>
            <a:off x="105336" y="3610283"/>
            <a:ext cx="11078038" cy="31956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CFCB1D9-5D54-7B1D-8B86-594F35C0F295}"/>
              </a:ext>
            </a:extLst>
          </p:cNvPr>
          <p:cNvSpPr txBox="1"/>
          <p:nvPr/>
        </p:nvSpPr>
        <p:spPr>
          <a:xfrm>
            <a:off x="1613647" y="-15403"/>
            <a:ext cx="89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STIMA EVAPOTRASPIRAZIONE POTENZIALE A SCALA EUROPEA – 1990s Vs 2020s</a:t>
            </a:r>
          </a:p>
        </p:txBody>
      </p:sp>
    </p:spTree>
    <p:extLst>
      <p:ext uri="{BB962C8B-B14F-4D97-AF65-F5344CB8AC3E}">
        <p14:creationId xmlns:p14="http://schemas.microsoft.com/office/powerpoint/2010/main" val="3987886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96CB095A-7B36-2235-1217-33E87617A7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338632"/>
              </p:ext>
            </p:extLst>
          </p:nvPr>
        </p:nvGraphicFramePr>
        <p:xfrm>
          <a:off x="0" y="888936"/>
          <a:ext cx="12192000" cy="596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456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A5A225FE-E68D-4EBD-A09F-857885FB8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944050"/>
              </p:ext>
            </p:extLst>
          </p:nvPr>
        </p:nvGraphicFramePr>
        <p:xfrm>
          <a:off x="0" y="870744"/>
          <a:ext cx="12191999" cy="598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682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6BDD5C-5DE5-6514-7246-7D1462CD6EA1}"/>
              </a:ext>
            </a:extLst>
          </p:cNvPr>
          <p:cNvSpPr txBox="1"/>
          <p:nvPr/>
        </p:nvSpPr>
        <p:spPr>
          <a:xfrm>
            <a:off x="0" y="541421"/>
            <a:ext cx="12192000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dirty="0"/>
              <a:t>IN SINTESI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AUMENTO DELLE TEMPERATURE E STABILIZZAZIONE DI UNA FASE CALDA (E IN FUTURO?)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CLIMATOLOGIA DELLE PRECIPITAZIONI STABILE MA SENSIBILE VARIABILITÀ INTERANNUALE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AUMENTO DELL’EVAPOTRASPIRAZIONE E CONSEGUENTE AUMENTO DELLE CONDIZIONI DI STRESS IDRICO</a:t>
            </a:r>
          </a:p>
          <a:p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IMPORTANZA DELL’IRRIGAZIONE ANCHE PER COLTURE TRADIZIONALMENTE NON IRRIGUE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COMPETIZIONE PER L’USO DELL’ACQUA CON GLI ALTRI SETTORI (CIVILI, ENERGIA, INDUSTRIA...)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UTILIZZO SISTEMI IRRIGUI AD ALTA EFFICIENZA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REALIZZAZIONE/MANTENIMENTO RETI DISTRIBUTIVE PERFORMANTI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MANTENIMENTO DEGLI ECOSISTEMI NATURALI ED AGRARI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ADOZIONE DI INDICATORI DI EFFICIENZA E SOSTENIBILITÀ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9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C7A264-0CE4-D14B-6541-022BCDEF1A51}"/>
              </a:ext>
            </a:extLst>
          </p:cNvPr>
          <p:cNvSpPr txBox="1"/>
          <p:nvPr/>
        </p:nvSpPr>
        <p:spPr>
          <a:xfrm>
            <a:off x="204537" y="2598821"/>
            <a:ext cx="117428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/>
              <a:t>LA NUOVA STAGIONE</a:t>
            </a:r>
          </a:p>
        </p:txBody>
      </p:sp>
    </p:spTree>
    <p:extLst>
      <p:ext uri="{BB962C8B-B14F-4D97-AF65-F5344CB8AC3E}">
        <p14:creationId xmlns:p14="http://schemas.microsoft.com/office/powerpoint/2010/main" val="3391966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346EFD0-4373-6BE1-037F-5021787F0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2802" r="20234" b="3343"/>
          <a:stretch/>
        </p:blipFill>
        <p:spPr>
          <a:xfrm>
            <a:off x="72191" y="3525253"/>
            <a:ext cx="3620427" cy="3332748"/>
          </a:xfrm>
          <a:prstGeom prst="rect">
            <a:avLst/>
          </a:prstGeom>
        </p:spPr>
      </p:pic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752EB01-9F77-06C1-5311-5C14BA675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2756" r="20232" b="3388"/>
          <a:stretch/>
        </p:blipFill>
        <p:spPr>
          <a:xfrm>
            <a:off x="3773929" y="3525253"/>
            <a:ext cx="3646731" cy="3332747"/>
          </a:xfrm>
          <a:prstGeom prst="rect">
            <a:avLst/>
          </a:prstGeom>
        </p:spPr>
      </p:pic>
      <p:pic>
        <p:nvPicPr>
          <p:cNvPr id="5" name="Immagine 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5FE6C0A9-DD2A-F39D-6A6C-26903D13C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711" b="3433"/>
          <a:stretch/>
        </p:blipFill>
        <p:spPr>
          <a:xfrm>
            <a:off x="7543799" y="3525253"/>
            <a:ext cx="4598829" cy="3332747"/>
          </a:xfrm>
          <a:prstGeom prst="rect">
            <a:avLst/>
          </a:prstGeom>
        </p:spPr>
      </p:pic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36B1C12-B4B5-471C-CD32-5DC766076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394" b="3750"/>
          <a:stretch/>
        </p:blipFill>
        <p:spPr>
          <a:xfrm>
            <a:off x="3779660" y="168441"/>
            <a:ext cx="4598830" cy="33327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DB5FAE-C827-4049-F628-F7703AA28DE2}"/>
              </a:ext>
            </a:extLst>
          </p:cNvPr>
          <p:cNvSpPr txBox="1"/>
          <p:nvPr/>
        </p:nvSpPr>
        <p:spPr>
          <a:xfrm>
            <a:off x="2662989" y="3665624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4E0B7D-41CE-464C-3512-1B6565956957}"/>
              </a:ext>
            </a:extLst>
          </p:cNvPr>
          <p:cNvSpPr txBox="1"/>
          <p:nvPr/>
        </p:nvSpPr>
        <p:spPr>
          <a:xfrm>
            <a:off x="6505075" y="3673646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2023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87B64E-35A0-968B-0EE4-5F5BFE130D9C}"/>
              </a:ext>
            </a:extLst>
          </p:cNvPr>
          <p:cNvSpPr txBox="1"/>
          <p:nvPr/>
        </p:nvSpPr>
        <p:spPr>
          <a:xfrm>
            <a:off x="10291770" y="3649581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2024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D92900E-2597-8671-40AB-90C5EF3DEC21}"/>
              </a:ext>
            </a:extLst>
          </p:cNvPr>
          <p:cNvSpPr txBox="1"/>
          <p:nvPr/>
        </p:nvSpPr>
        <p:spPr>
          <a:xfrm>
            <a:off x="6360694" y="240638"/>
            <a:ext cx="105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91-20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CACACE-CE41-3E15-DE33-65A6F50C3E98}"/>
              </a:ext>
            </a:extLst>
          </p:cNvPr>
          <p:cNvSpPr txBox="1"/>
          <p:nvPr/>
        </p:nvSpPr>
        <p:spPr>
          <a:xfrm>
            <a:off x="168440" y="216574"/>
            <a:ext cx="3200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PRECIPITAZIONI</a:t>
            </a:r>
          </a:p>
          <a:p>
            <a:r>
              <a:rPr lang="en-US" sz="2400" dirty="0"/>
              <a:t>1 </a:t>
            </a:r>
            <a:r>
              <a:rPr lang="en-US" sz="2400" dirty="0" err="1"/>
              <a:t>Ottobre</a:t>
            </a:r>
            <a:r>
              <a:rPr lang="en-US" sz="2400" dirty="0"/>
              <a:t> – 15 Marzo</a:t>
            </a:r>
          </a:p>
        </p:txBody>
      </p:sp>
    </p:spTree>
    <p:extLst>
      <p:ext uri="{BB962C8B-B14F-4D97-AF65-F5344CB8AC3E}">
        <p14:creationId xmlns:p14="http://schemas.microsoft.com/office/powerpoint/2010/main" val="3737978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03B27C3-F5CA-51F8-95B4-91F7679A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4174" b="6031"/>
          <a:stretch/>
        </p:blipFill>
        <p:spPr>
          <a:xfrm>
            <a:off x="0" y="3428999"/>
            <a:ext cx="4699580" cy="3364832"/>
          </a:xfrm>
          <a:prstGeom prst="rect">
            <a:avLst/>
          </a:prstGeom>
        </p:spPr>
      </p:pic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BF2A4C8-9812-E389-2756-0B0167A9B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4174" b="6031"/>
          <a:stretch/>
        </p:blipFill>
        <p:spPr>
          <a:xfrm>
            <a:off x="3754904" y="3429000"/>
            <a:ext cx="4699580" cy="3364832"/>
          </a:xfrm>
          <a:prstGeom prst="rect">
            <a:avLst/>
          </a:prstGeom>
        </p:spPr>
      </p:pic>
      <p:pic>
        <p:nvPicPr>
          <p:cNvPr id="9" name="Immagine 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69D828B-A61F-7539-BDD2-BC4E9F7010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4174" b="6031"/>
          <a:stretch/>
        </p:blipFill>
        <p:spPr>
          <a:xfrm>
            <a:off x="7507708" y="3428999"/>
            <a:ext cx="4733763" cy="3364832"/>
          </a:xfrm>
          <a:prstGeom prst="rect">
            <a:avLst/>
          </a:prstGeom>
        </p:spPr>
      </p:pic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8E461BF-DB92-F890-A634-6DD710D843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6353"/>
          <a:stretch/>
        </p:blipFill>
        <p:spPr>
          <a:xfrm>
            <a:off x="3577388" y="64169"/>
            <a:ext cx="4860000" cy="33327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50E635-4055-1F3B-345D-D6683FBA70EE}"/>
              </a:ext>
            </a:extLst>
          </p:cNvPr>
          <p:cNvSpPr txBox="1"/>
          <p:nvPr/>
        </p:nvSpPr>
        <p:spPr>
          <a:xfrm>
            <a:off x="2662989" y="3593432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CE044C-66F4-6E8A-F4A6-A45C58FCEB33}"/>
              </a:ext>
            </a:extLst>
          </p:cNvPr>
          <p:cNvSpPr txBox="1"/>
          <p:nvPr/>
        </p:nvSpPr>
        <p:spPr>
          <a:xfrm>
            <a:off x="6505075" y="3601454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2023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6713D3-5103-D665-3529-7C15FADB2C39}"/>
              </a:ext>
            </a:extLst>
          </p:cNvPr>
          <p:cNvSpPr txBox="1"/>
          <p:nvPr/>
        </p:nvSpPr>
        <p:spPr>
          <a:xfrm>
            <a:off x="10291770" y="3577389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2024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75D1E9-5910-17E4-6774-F635D5BE1A3E}"/>
              </a:ext>
            </a:extLst>
          </p:cNvPr>
          <p:cNvSpPr txBox="1"/>
          <p:nvPr/>
        </p:nvSpPr>
        <p:spPr>
          <a:xfrm>
            <a:off x="6360694" y="168446"/>
            <a:ext cx="105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91-20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65CA4A-7346-5586-BF19-3EF450CC940D}"/>
              </a:ext>
            </a:extLst>
          </p:cNvPr>
          <p:cNvSpPr txBox="1"/>
          <p:nvPr/>
        </p:nvSpPr>
        <p:spPr>
          <a:xfrm>
            <a:off x="156407" y="156414"/>
            <a:ext cx="36094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CONTENUTO IDRICO</a:t>
            </a:r>
          </a:p>
          <a:p>
            <a:r>
              <a:rPr lang="en-US" sz="2400" dirty="0"/>
              <a:t>1 </a:t>
            </a:r>
            <a:r>
              <a:rPr lang="en-US" sz="2400" dirty="0" err="1"/>
              <a:t>Ottobre</a:t>
            </a:r>
            <a:r>
              <a:rPr lang="en-US" sz="2400" dirty="0"/>
              <a:t> – 15 Marzo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F14EA7-E20B-DDFF-4D8D-2ABF6B0194EF}"/>
              </a:ext>
            </a:extLst>
          </p:cNvPr>
          <p:cNvSpPr txBox="1"/>
          <p:nvPr/>
        </p:nvSpPr>
        <p:spPr>
          <a:xfrm>
            <a:off x="9068561" y="180477"/>
            <a:ext cx="296703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Bilancio</a:t>
            </a:r>
            <a:r>
              <a:rPr lang="en-US" dirty="0"/>
              <a:t> </a:t>
            </a:r>
            <a:r>
              <a:rPr lang="en-US" dirty="0" err="1"/>
              <a:t>idrico</a:t>
            </a:r>
            <a:r>
              <a:rPr lang="en-US" dirty="0"/>
              <a:t> </a:t>
            </a:r>
            <a:r>
              <a:rPr lang="en-US" dirty="0" err="1"/>
              <a:t>giornaliero</a:t>
            </a:r>
            <a:r>
              <a:rPr lang="en-US" dirty="0"/>
              <a:t> </a:t>
            </a:r>
            <a:r>
              <a:rPr lang="en-US" dirty="0" err="1"/>
              <a:t>Serbatoio</a:t>
            </a:r>
            <a:r>
              <a:rPr lang="en-US" dirty="0"/>
              <a:t> </a:t>
            </a:r>
            <a:r>
              <a:rPr lang="en-US" dirty="0" err="1"/>
              <a:t>monostratro</a:t>
            </a:r>
            <a:endParaRPr lang="en-US" dirty="0"/>
          </a:p>
          <a:p>
            <a:r>
              <a:rPr lang="en-US" dirty="0" err="1"/>
              <a:t>Suolo</a:t>
            </a:r>
            <a:r>
              <a:rPr lang="en-US" dirty="0"/>
              <a:t> franco (RU = 150 mm)</a:t>
            </a:r>
          </a:p>
          <a:p>
            <a:r>
              <a:rPr lang="en-US" dirty="0" err="1"/>
              <a:t>Coltura</a:t>
            </a:r>
            <a:r>
              <a:rPr lang="en-US" dirty="0"/>
              <a:t> = </a:t>
            </a:r>
            <a:r>
              <a:rPr lang="en-US" dirty="0" err="1"/>
              <a:t>Vite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56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 with medium confidence">
            <a:extLst>
              <a:ext uri="{FF2B5EF4-FFF2-40B4-BE49-F238E27FC236}">
                <a16:creationId xmlns:a16="http://schemas.microsoft.com/office/drawing/2014/main" id="{92F7098C-6290-648A-206C-CF8858DC6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85" y="0"/>
            <a:ext cx="1234016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5C41A6-DC19-12A3-9B9F-5787D388BDB8}"/>
              </a:ext>
            </a:extLst>
          </p:cNvPr>
          <p:cNvSpPr txBox="1"/>
          <p:nvPr/>
        </p:nvSpPr>
        <p:spPr>
          <a:xfrm>
            <a:off x="1848902" y="384653"/>
            <a:ext cx="591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TEMPERATURA MEDIA ANNUA [°C]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75843F-E889-7E77-66FC-0783CD1EB0AA}"/>
              </a:ext>
            </a:extLst>
          </p:cNvPr>
          <p:cNvSpPr txBox="1"/>
          <p:nvPr/>
        </p:nvSpPr>
        <p:spPr>
          <a:xfrm>
            <a:off x="9746166" y="6086818"/>
            <a:ext cx="2519915" cy="784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University of East Anglia</a:t>
            </a:r>
          </a:p>
          <a:p>
            <a:r>
              <a:rPr lang="en-US" sz="1500" b="1" dirty="0"/>
              <a:t>Climate Research Unit </a:t>
            </a:r>
          </a:p>
          <a:p>
            <a:r>
              <a:rPr lang="en-US" sz="1500" b="1" dirty="0"/>
              <a:t>CRU TS Version 4.06</a:t>
            </a:r>
          </a:p>
        </p:txBody>
      </p:sp>
    </p:spTree>
    <p:extLst>
      <p:ext uri="{BB962C8B-B14F-4D97-AF65-F5344CB8AC3E}">
        <p14:creationId xmlns:p14="http://schemas.microsoft.com/office/powerpoint/2010/main" val="3152574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0B3979-84C5-16D5-8972-BD23A5A9FDAA}"/>
              </a:ext>
            </a:extLst>
          </p:cNvPr>
          <p:cNvSpPr txBox="1"/>
          <p:nvPr/>
        </p:nvSpPr>
        <p:spPr>
          <a:xfrm>
            <a:off x="1816768" y="1852863"/>
            <a:ext cx="85063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/>
              <a:t>GRAZIE PER L’ATTENZIONE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D88AB2-62D3-0B3B-40BF-11315AD8FCFA}"/>
              </a:ext>
            </a:extLst>
          </p:cNvPr>
          <p:cNvSpPr txBox="1"/>
          <p:nvPr/>
        </p:nvSpPr>
        <p:spPr>
          <a:xfrm>
            <a:off x="8410074" y="6340643"/>
            <a:ext cx="372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gabriele.cola@unimi.it</a:t>
            </a:r>
          </a:p>
        </p:txBody>
      </p:sp>
      <p:pic>
        <p:nvPicPr>
          <p:cNvPr id="5" name="Elemento grafico 4" descr="Posta elettronica con riempimento a tinta unita">
            <a:extLst>
              <a:ext uri="{FF2B5EF4-FFF2-40B4-BE49-F238E27FC236}">
                <a16:creationId xmlns:a16="http://schemas.microsoft.com/office/drawing/2014/main" id="{1B9E5085-8F82-3692-3D8B-D77FD244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0147" y="62684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7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 with medium confidence">
            <a:extLst>
              <a:ext uri="{FF2B5EF4-FFF2-40B4-BE49-F238E27FC236}">
                <a16:creationId xmlns:a16="http://schemas.microsoft.com/office/drawing/2014/main" id="{227E8425-58BD-02F7-50D4-FBD4A1B34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4AD02-0406-4A3B-3D71-636AA462A785}"/>
              </a:ext>
            </a:extLst>
          </p:cNvPr>
          <p:cNvSpPr txBox="1"/>
          <p:nvPr/>
        </p:nvSpPr>
        <p:spPr>
          <a:xfrm>
            <a:off x="1848902" y="384652"/>
            <a:ext cx="591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TEMPERATURA MEDIA ANNUA [°C]</a:t>
            </a:r>
          </a:p>
        </p:txBody>
      </p:sp>
    </p:spTree>
    <p:extLst>
      <p:ext uri="{BB962C8B-B14F-4D97-AF65-F5344CB8AC3E}">
        <p14:creationId xmlns:p14="http://schemas.microsoft.com/office/powerpoint/2010/main" val="229077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FC4462AF-C0D2-8308-9D25-5EA1DAF5E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9F1D9-B658-91E3-7A70-8C97C78F7CA1}"/>
              </a:ext>
            </a:extLst>
          </p:cNvPr>
          <p:cNvSpPr txBox="1"/>
          <p:nvPr/>
        </p:nvSpPr>
        <p:spPr>
          <a:xfrm>
            <a:off x="1848902" y="384653"/>
            <a:ext cx="591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TEMPERATURA MEDIA ANNUA [°C]</a:t>
            </a:r>
          </a:p>
        </p:txBody>
      </p:sp>
    </p:spTree>
    <p:extLst>
      <p:ext uri="{BB962C8B-B14F-4D97-AF65-F5344CB8AC3E}">
        <p14:creationId xmlns:p14="http://schemas.microsoft.com/office/powerpoint/2010/main" val="3162138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4BC309A3-8E97-D7AD-8F64-EDF948F1B8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59965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8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28ED3E13-9A30-4FA4-8892-59ACA7445E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024268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774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calligrafia, linea&#10;&#10;Descrizione generata automaticamente">
            <a:extLst>
              <a:ext uri="{FF2B5EF4-FFF2-40B4-BE49-F238E27FC236}">
                <a16:creationId xmlns:a16="http://schemas.microsoft.com/office/drawing/2014/main" id="{C0ED6524-4DC9-ECDE-59AE-97E0BBF27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 r="37423" b="8333"/>
          <a:stretch/>
        </p:blipFill>
        <p:spPr>
          <a:xfrm>
            <a:off x="2988100" y="6400800"/>
            <a:ext cx="6079700" cy="228600"/>
          </a:xfrm>
          <a:prstGeom prst="rect">
            <a:avLst/>
          </a:prstGeom>
        </p:spPr>
      </p:pic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92727683-ACC6-D876-1297-940C9EE695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624941"/>
              </p:ext>
            </p:extLst>
          </p:nvPr>
        </p:nvGraphicFramePr>
        <p:xfrm>
          <a:off x="0" y="1116747"/>
          <a:ext cx="12192000" cy="5284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F174B1-B4F9-62B7-B043-2B4E2E813554}"/>
              </a:ext>
            </a:extLst>
          </p:cNvPr>
          <p:cNvSpPr txBox="1"/>
          <p:nvPr/>
        </p:nvSpPr>
        <p:spPr>
          <a:xfrm>
            <a:off x="257175" y="285750"/>
            <a:ext cx="1160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PRECIPITAZIONI GLOBALI ANNUE</a:t>
            </a:r>
          </a:p>
        </p:txBody>
      </p:sp>
    </p:spTree>
    <p:extLst>
      <p:ext uri="{BB962C8B-B14F-4D97-AF65-F5344CB8AC3E}">
        <p14:creationId xmlns:p14="http://schemas.microsoft.com/office/powerpoint/2010/main" val="303954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2049BE0D-70FC-50CC-D302-B66A27194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92" y="0"/>
            <a:ext cx="1234017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E5B11-CB36-7FBD-4DC4-7B976662D587}"/>
              </a:ext>
            </a:extLst>
          </p:cNvPr>
          <p:cNvSpPr txBox="1"/>
          <p:nvPr/>
        </p:nvSpPr>
        <p:spPr>
          <a:xfrm>
            <a:off x="1848901" y="249793"/>
            <a:ext cx="591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PRECIPITAZIONE ANNUA [mm]</a:t>
            </a:r>
          </a:p>
        </p:txBody>
      </p:sp>
    </p:spTree>
    <p:extLst>
      <p:ext uri="{BB962C8B-B14F-4D97-AF65-F5344CB8AC3E}">
        <p14:creationId xmlns:p14="http://schemas.microsoft.com/office/powerpoint/2010/main" val="42527992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572</Words>
  <Application>Microsoft Office PowerPoint</Application>
  <PresentationFormat>Widescreen</PresentationFormat>
  <Paragraphs>102</Paragraphs>
  <Slides>30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Microsoft YaHei</vt:lpstr>
      <vt:lpstr>Aptos</vt:lpstr>
      <vt:lpstr>Aptos Display</vt:lpstr>
      <vt:lpstr>Arial</vt:lpstr>
      <vt:lpstr>Calibri</vt:lpstr>
      <vt:lpstr>CIDFont+F1</vt:lpstr>
      <vt:lpstr>helvetica neue</vt:lpstr>
      <vt:lpstr>Lucida Sans Unicode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R2</dc:creator>
  <cp:lastModifiedBy>R2</cp:lastModifiedBy>
  <cp:revision>5</cp:revision>
  <dcterms:created xsi:type="dcterms:W3CDTF">2024-03-19T08:18:42Z</dcterms:created>
  <dcterms:modified xsi:type="dcterms:W3CDTF">2024-03-22T07:20:26Z</dcterms:modified>
</cp:coreProperties>
</file>